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2" r:id="rId28"/>
    <p:sldId id="269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82"/>
  </p:normalViewPr>
  <p:slideViewPr>
    <p:cSldViewPr snapToGrid="0" snapToObjects="1">
      <p:cViewPr varScale="1">
        <p:scale>
          <a:sx n="83" d="100"/>
          <a:sy n="83" d="100"/>
        </p:scale>
        <p:origin x="1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8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7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825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inciples of Success in I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r>
              <a:t>Principles of Success in IoT</a:t>
            </a:r>
          </a:p>
        </p:txBody>
      </p:sp>
      <p:sp>
        <p:nvSpPr>
          <p:cNvPr id="120" name="Abhay Ghatpand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Abhay Ghatpande</a:t>
            </a:r>
          </a:p>
        </p:txBody>
      </p:sp>
      <p:pic>
        <p:nvPicPr>
          <p:cNvPr id="121" name="Trophy.png" descr="Troph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4900" y="596899"/>
            <a:ext cx="5715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 do we want to bu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What do we want to buy?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e Fickleness of the Human Mi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The Fickleness of the Human Mind</a:t>
            </a:r>
          </a:p>
        </p:txBody>
      </p:sp>
      <p:sp>
        <p:nvSpPr>
          <p:cNvPr id="169" name="We don't know what we wa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don't know what we want</a:t>
            </a:r>
          </a:p>
          <a:p>
            <a:r>
              <a:t>We can't articulate well what we need</a:t>
            </a:r>
          </a:p>
          <a:p>
            <a:r>
              <a:t>Everyone wants things that are faster, cheaper, better, easier, sexier, but when the time comes, we may not buy</a:t>
            </a:r>
          </a:p>
          <a:p>
            <a:r>
              <a:t>We are terrible at predicting the future</a:t>
            </a:r>
          </a:p>
          <a:p>
            <a:r>
              <a:t>We are irrational in our decision making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hy do we want to bu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r>
              <a:t>Why do we want to buy?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C2F0E-2EC7-8940-B6DC-C70C5A86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266950"/>
            <a:ext cx="9753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65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uccessful products solve problems that customers care about in meaningful ways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Successful products solve problems that customers care about in meaningful ways.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very product is only a means to an e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Every product is only a means to an end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obody buys a product because of its feat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800"/>
            </a:pPr>
            <a:r>
              <a:t>Nobody buys a product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because</a:t>
            </a:r>
            <a:r>
              <a:t> of its features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incip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1</a:t>
            </a:r>
          </a:p>
        </p:txBody>
      </p:sp>
      <p:sp>
        <p:nvSpPr>
          <p:cNvPr id="192" name="Dig Deep"/>
          <p:cNvSpPr txBox="1"/>
          <p:nvPr/>
        </p:nvSpPr>
        <p:spPr>
          <a:xfrm>
            <a:off x="4550511" y="4311475"/>
            <a:ext cx="3903778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Dig Deep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incip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2</a:t>
            </a:r>
          </a:p>
        </p:txBody>
      </p:sp>
      <p:sp>
        <p:nvSpPr>
          <p:cNvPr id="197" name="Plan for Behaviour Change"/>
          <p:cNvSpPr txBox="1"/>
          <p:nvPr/>
        </p:nvSpPr>
        <p:spPr>
          <a:xfrm>
            <a:off x="935050" y="4311475"/>
            <a:ext cx="11134700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Plan for Behaviour Change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incip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3</a:t>
            </a:r>
          </a:p>
        </p:txBody>
      </p:sp>
      <p:sp>
        <p:nvSpPr>
          <p:cNvPr id="202" name="Reduce Adoption Anxiety"/>
          <p:cNvSpPr txBox="1"/>
          <p:nvPr/>
        </p:nvSpPr>
        <p:spPr>
          <a:xfrm>
            <a:off x="1240332" y="4311475"/>
            <a:ext cx="10524136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Reduce Adoption Anxiety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eadcons_9-26.png" descr="deadcons_9-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2617" y="137721"/>
            <a:ext cx="10152766" cy="87669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https://www.cbinsights.com/research/report/hardware-startups-failure-success/"/>
          <p:cNvSpPr txBox="1"/>
          <p:nvPr/>
        </p:nvSpPr>
        <p:spPr>
          <a:xfrm>
            <a:off x="575106" y="9082803"/>
            <a:ext cx="1185458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https://www.cbinsights.com/research/report/hardware-startups-failure-success/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rincip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4</a:t>
            </a:r>
          </a:p>
        </p:txBody>
      </p:sp>
      <p:sp>
        <p:nvSpPr>
          <p:cNvPr id="207" name="Do not depend on scale for profitability"/>
          <p:cNvSpPr txBox="1"/>
          <p:nvPr/>
        </p:nvSpPr>
        <p:spPr>
          <a:xfrm>
            <a:off x="952500" y="3784425"/>
            <a:ext cx="11308538" cy="218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Do not depend on scale for profitability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rincip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 5</a:t>
            </a:r>
          </a:p>
        </p:txBody>
      </p:sp>
      <p:sp>
        <p:nvSpPr>
          <p:cNvPr id="212" name="Do not sell technology"/>
          <p:cNvSpPr txBox="1"/>
          <p:nvPr/>
        </p:nvSpPr>
        <p:spPr>
          <a:xfrm>
            <a:off x="1840103" y="4311475"/>
            <a:ext cx="9324595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r>
              <a:t>Do not sell technology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872" y="1665697"/>
            <a:ext cx="12373056" cy="642220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https://www.useronboard.com/features-vs-benefits/"/>
          <p:cNvSpPr txBox="1"/>
          <p:nvPr/>
        </p:nvSpPr>
        <p:spPr>
          <a:xfrm>
            <a:off x="2646070" y="8418751"/>
            <a:ext cx="771266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https://www.useronboard.com/features-vs-benefits/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earch for inno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Search for innovation</a:t>
            </a:r>
          </a:p>
        </p:txBody>
      </p:sp>
      <p:sp>
        <p:nvSpPr>
          <p:cNvPr id="222" name="Observe existing users for alternative use - using product for different job than was envision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Observe existing users for alternative use - using product for different job than was envisioned</a:t>
            </a:r>
          </a:p>
          <a:p>
            <a:r>
              <a:t>Observe existing users for compensating behaviours - use what’s available (imperfect) for what’s not</a:t>
            </a:r>
          </a:p>
          <a:p>
            <a:r>
              <a:t>Study users of competing products that do the same job</a:t>
            </a:r>
          </a:p>
          <a:p>
            <a:r>
              <a:t>Identify the why beyond the why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743846"/>
            <a:ext cx="116078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https://bhc3.com/2015/07/07/avoiding-innovation-errors-through-jobs-to-be-done-analysis/"/>
          <p:cNvSpPr txBox="1"/>
          <p:nvPr/>
        </p:nvSpPr>
        <p:spPr>
          <a:xfrm>
            <a:off x="573436" y="8713424"/>
            <a:ext cx="1200957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t>https://bhc3.com/2015/07/07/avoiding-innovation-errors-through-jobs-to-be-done-analysis/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230" name="Make the customer’s job to be done the centre of product strateg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the customer’s job to be done the centre of product strategy</a:t>
            </a:r>
          </a:p>
          <a:p>
            <a:r>
              <a:t>Spend adequate time on initial customer research and validation</a:t>
            </a:r>
          </a:p>
          <a:p>
            <a:r>
              <a:t>Fall in love with the problem, not with the technology or solution</a:t>
            </a:r>
          </a:p>
          <a:p>
            <a:r>
              <a:t>Engage with customers at every possible opportunity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hank you, and go build something great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7840"/>
            </a:lvl1pPr>
          </a:lstStyle>
          <a:p>
            <a:r>
              <a:t>Thank you, and </a:t>
            </a:r>
            <a:r>
              <a:rPr lang="en-US"/>
              <a:t>let’s</a:t>
            </a:r>
            <a:r>
              <a:t> </a:t>
            </a:r>
            <a:r>
              <a:rPr lang="en-US"/>
              <a:t>solve</a:t>
            </a:r>
            <a:r>
              <a:t> something great!</a:t>
            </a:r>
          </a:p>
        </p:txBody>
      </p:sp>
      <p:sp>
        <p:nvSpPr>
          <p:cNvPr id="235" name="abhay@productsuccess.ca…"/>
          <p:cNvSpPr txBox="1">
            <a:spLocks noGrp="1"/>
          </p:cNvSpPr>
          <p:nvPr>
            <p:ph type="subTitle" sz="quarter" idx="1"/>
          </p:nvPr>
        </p:nvSpPr>
        <p:spPr>
          <a:xfrm>
            <a:off x="1269999" y="6088133"/>
            <a:ext cx="10464801" cy="11303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63">
              <a:defRPr sz="3404"/>
            </a:pPr>
            <a:r>
              <a:t>abhay@productsuccess.ca</a:t>
            </a:r>
          </a:p>
          <a:p>
            <a:pPr defTabSz="537463">
              <a:defRPr sz="3404"/>
            </a:pPr>
            <a:r>
              <a:t>514-442-7661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ality Che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Reality Check</a:t>
            </a:r>
          </a:p>
        </p:txBody>
      </p:sp>
      <p:sp>
        <p:nvSpPr>
          <p:cNvPr id="145" name="Expanding to mainstream consumers requires undeniable value beyond the coolness fac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Expanding to mainstream consumers requires undeniable value beyond the coolness factor</a:t>
            </a:r>
          </a:p>
          <a:p>
            <a:r>
              <a:t>Design mistakes continue to be costly, supply chain problems abound, retail is difficult</a:t>
            </a:r>
          </a:p>
          <a:p>
            <a:r>
              <a:t>Large players went from experimentation to pushing their full weight into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1463667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213" y="1268669"/>
            <a:ext cx="12014101" cy="6950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17853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asualties in last 18 mon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Casualties in last 18 months</a:t>
            </a:r>
          </a:p>
        </p:txBody>
      </p:sp>
      <p:graphicFrame>
        <p:nvGraphicFramePr>
          <p:cNvPr id="131" name="Table"/>
          <p:cNvGraphicFramePr/>
          <p:nvPr/>
        </p:nvGraphicFramePr>
        <p:xfrm>
          <a:off x="952500" y="2590800"/>
          <a:ext cx="11087100" cy="627379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Juicero juicer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$118M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Skully helmet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$15M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Doppler ear buds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$50M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Narrative camera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$12M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Lily consumer drone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$49M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Jawbone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bankrupt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Sense sleep tracker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$42.4M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GoPro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25% layoffs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Otto smart Lock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$37M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Pebble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acquired for peanuts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56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Teforia tea infusion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$17M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Electric Objects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acquired for peanuts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dustrial IoT is Faring a  Little Bet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Industrial IoT is Faring a  Little Better</a:t>
            </a:r>
          </a:p>
        </p:txBody>
      </p:sp>
      <p:sp>
        <p:nvSpPr>
          <p:cNvPr id="134" name="Don’t require a complete reinvention of behaviou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Don’t require a complete reinvention of behaviours</a:t>
            </a:r>
          </a:p>
          <a:p>
            <a:r>
              <a:t>Able to demonstrate clear ROI</a:t>
            </a:r>
          </a:p>
          <a:p>
            <a:r>
              <a:t>Consolidation from general-purpose to industry-specific</a:t>
            </a:r>
          </a:p>
          <a:p>
            <a:r>
              <a:t>Early days, experimentation is ongoing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oT Myth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IoT Myth 1</a:t>
            </a:r>
          </a:p>
        </p:txBody>
      </p:sp>
      <p:sp>
        <p:nvSpPr>
          <p:cNvPr id="139" name="“Adding connectivity to an object changes everything. Once connected, dumb devices morph into objects of desire, driving strong consumer demand and commanding high prices.”"/>
          <p:cNvSpPr txBox="1"/>
          <p:nvPr/>
        </p:nvSpPr>
        <p:spPr>
          <a:xfrm>
            <a:off x="1269999" y="3374709"/>
            <a:ext cx="10464801" cy="4731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“Adding connectivity to an object changes everything. Once connected, dumb devices morph into objects of desire, driving strong consumer demand and commanding high prices.”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oT Myth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IoT Myth 2</a:t>
            </a:r>
          </a:p>
        </p:txBody>
      </p:sp>
      <p:sp>
        <p:nvSpPr>
          <p:cNvPr id="142" name="“Hardware is becoming “less hard””"/>
          <p:cNvSpPr txBox="1"/>
          <p:nvPr/>
        </p:nvSpPr>
        <p:spPr>
          <a:xfrm>
            <a:off x="1270000" y="4060509"/>
            <a:ext cx="10464800" cy="163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“Hardware is becoming “less hard””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" y="527050"/>
            <a:ext cx="12700000" cy="869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ttps://www.cbinsights.com/research/startup-failure-reasons-top/"/>
          <p:cNvSpPr txBox="1"/>
          <p:nvPr/>
        </p:nvSpPr>
        <p:spPr>
          <a:xfrm>
            <a:off x="1619504" y="9252137"/>
            <a:ext cx="97657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https://www.cbinsights.com/research/startup-failure-reasons-top/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ttps://www.cbinsights.com/research/report/hardware-startups-failure-success/"/>
          <p:cNvSpPr txBox="1"/>
          <p:nvPr/>
        </p:nvSpPr>
        <p:spPr>
          <a:xfrm>
            <a:off x="575106" y="9049964"/>
            <a:ext cx="1185458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https://www.cbinsights.com/research/report/hardware-startups-failure-success/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0EA7C-DD04-5841-B090-2F6CE22E2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660400"/>
            <a:ext cx="12915900" cy="8432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uccess is Si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Success is Simple</a:t>
            </a:r>
          </a:p>
        </p:txBody>
      </p:sp>
      <p:sp>
        <p:nvSpPr>
          <p:cNvPr id="160" name="Build something people want to buy!"/>
          <p:cNvSpPr txBox="1"/>
          <p:nvPr/>
        </p:nvSpPr>
        <p:spPr>
          <a:xfrm>
            <a:off x="1069657" y="4447859"/>
            <a:ext cx="1086548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Build something people want to buy!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486</Words>
  <Application>Microsoft Macintosh PowerPoint</Application>
  <PresentationFormat>Custom</PresentationFormat>
  <Paragraphs>81</Paragraphs>
  <Slides>28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Principles of Success in IoT</vt:lpstr>
      <vt:lpstr>PowerPoint Presentation</vt:lpstr>
      <vt:lpstr>Casualties in last 18 months</vt:lpstr>
      <vt:lpstr>Industrial IoT is Faring a  Little Better</vt:lpstr>
      <vt:lpstr>IoT Myth 1</vt:lpstr>
      <vt:lpstr>IoT Myth 2</vt:lpstr>
      <vt:lpstr>PowerPoint Presentation</vt:lpstr>
      <vt:lpstr>PowerPoint Presentation</vt:lpstr>
      <vt:lpstr>Success is Simple</vt:lpstr>
      <vt:lpstr>What do we want to buy?</vt:lpstr>
      <vt:lpstr>The Fickleness of the Human Mind</vt:lpstr>
      <vt:lpstr>Why do we want to buy?</vt:lpstr>
      <vt:lpstr>PowerPoint Presentation</vt:lpstr>
      <vt:lpstr>Successful products solve problems that customers care about in meaningful ways.</vt:lpstr>
      <vt:lpstr>Every product is only a means to an end</vt:lpstr>
      <vt:lpstr>Nobody buys a product because of its features</vt:lpstr>
      <vt:lpstr>Principle 1</vt:lpstr>
      <vt:lpstr>Principle 2</vt:lpstr>
      <vt:lpstr>Principle 3</vt:lpstr>
      <vt:lpstr>Principle 4</vt:lpstr>
      <vt:lpstr>Principle 5</vt:lpstr>
      <vt:lpstr>PowerPoint Presentation</vt:lpstr>
      <vt:lpstr>Search for innovation</vt:lpstr>
      <vt:lpstr>PowerPoint Presentation</vt:lpstr>
      <vt:lpstr>Conclusion</vt:lpstr>
      <vt:lpstr>Thank you, and let’s solve something great!</vt:lpstr>
      <vt:lpstr>Reality Check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Success in IoT</dc:title>
  <cp:lastModifiedBy>Abhay Ghatpande</cp:lastModifiedBy>
  <cp:revision>7</cp:revision>
  <dcterms:modified xsi:type="dcterms:W3CDTF">2018-06-04T19:51:23Z</dcterms:modified>
</cp:coreProperties>
</file>