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61" r:id="rId3"/>
    <p:sldId id="258" r:id="rId4"/>
    <p:sldId id="268" r:id="rId5"/>
    <p:sldId id="260" r:id="rId6"/>
    <p:sldId id="294" r:id="rId7"/>
    <p:sldId id="299" r:id="rId8"/>
    <p:sldId id="295" r:id="rId9"/>
    <p:sldId id="273" r:id="rId10"/>
    <p:sldId id="284" r:id="rId11"/>
    <p:sldId id="302" r:id="rId12"/>
    <p:sldId id="279" r:id="rId13"/>
    <p:sldId id="303" r:id="rId14"/>
    <p:sldId id="301" r:id="rId15"/>
    <p:sldId id="280" r:id="rId16"/>
    <p:sldId id="296" r:id="rId17"/>
    <p:sldId id="286" r:id="rId18"/>
    <p:sldId id="304" r:id="rId19"/>
    <p:sldId id="290" r:id="rId20"/>
    <p:sldId id="305" r:id="rId21"/>
    <p:sldId id="306" r:id="rId22"/>
    <p:sldId id="307" r:id="rId23"/>
    <p:sldId id="270" r:id="rId24"/>
    <p:sldId id="297" r:id="rId25"/>
    <p:sldId id="308" r:id="rId26"/>
    <p:sldId id="309" r:id="rId27"/>
    <p:sldId id="310" r:id="rId28"/>
    <p:sldId id="311" r:id="rId29"/>
    <p:sldId id="312" r:id="rId30"/>
    <p:sldId id="285"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AC1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4" autoAdjust="0"/>
    <p:restoredTop sz="86451" autoAdjust="0"/>
  </p:normalViewPr>
  <p:slideViewPr>
    <p:cSldViewPr snapToGrid="0" snapToObjects="1">
      <p:cViewPr varScale="1">
        <p:scale>
          <a:sx n="87" d="100"/>
          <a:sy n="87" d="100"/>
        </p:scale>
        <p:origin x="84" y="116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01" d="100"/>
          <a:sy n="101" d="100"/>
        </p:scale>
        <p:origin x="182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90EE7-3E6B-1849-8B4F-56735874A6E8}" type="datetimeFigureOut">
              <a:rPr lang="en-US" smtClean="0"/>
              <a:pPr/>
              <a:t>5/31/2018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7D4C59-EE38-5A4B-A829-BC043B5C1DE1}" type="slidenum">
              <a:rPr lang="en-US" smtClean="0"/>
              <a:pPr/>
              <a:t>‹N°›</a:t>
            </a:fld>
            <a:endParaRPr lang="en-US"/>
          </a:p>
        </p:txBody>
      </p:sp>
    </p:spTree>
    <p:extLst>
      <p:ext uri="{BB962C8B-B14F-4D97-AF65-F5344CB8AC3E}">
        <p14:creationId xmlns:p14="http://schemas.microsoft.com/office/powerpoint/2010/main" val="1450704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Computer_network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Graphical_user_interfa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a:t>
            </a:fld>
            <a:endParaRPr lang="en-US"/>
          </a:p>
        </p:txBody>
      </p:sp>
    </p:spTree>
    <p:extLst>
      <p:ext uri="{BB962C8B-B14F-4D97-AF65-F5344CB8AC3E}">
        <p14:creationId xmlns:p14="http://schemas.microsoft.com/office/powerpoint/2010/main" val="209936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10</a:t>
            </a:fld>
            <a:endParaRPr lang="en-US"/>
          </a:p>
        </p:txBody>
      </p:sp>
    </p:spTree>
    <p:extLst>
      <p:ext uri="{BB962C8B-B14F-4D97-AF65-F5344CB8AC3E}">
        <p14:creationId xmlns:p14="http://schemas.microsoft.com/office/powerpoint/2010/main" val="335150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map shows you how the landscape of Social Networks Grew from June 2009 through June 2013..  Where Facebook and VK or </a:t>
            </a:r>
            <a:r>
              <a:rPr lang="en-US" baseline="0" dirty="0" err="1" smtClean="0"/>
              <a:t>Vkontakte</a:t>
            </a:r>
            <a:r>
              <a:rPr lang="en-US" baseline="0" dirty="0" smtClean="0"/>
              <a:t> (social media popular among Russian speaking users).</a:t>
            </a:r>
            <a:endParaRPr lang="en-US" baseline="0"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11</a:t>
            </a:fld>
            <a:endParaRPr lang="en-US"/>
          </a:p>
        </p:txBody>
      </p:sp>
    </p:spTree>
    <p:extLst>
      <p:ext uri="{BB962C8B-B14F-4D97-AF65-F5344CB8AC3E}">
        <p14:creationId xmlns:p14="http://schemas.microsoft.com/office/powerpoint/2010/main" val="237375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en-US" sz="1200" b="1" i="0" kern="1200" dirty="0" smtClean="0">
                <a:solidFill>
                  <a:schemeClr val="tx1"/>
                </a:solidFill>
                <a:effectLst/>
                <a:latin typeface="+mn-lt"/>
                <a:ea typeface="+mn-ea"/>
                <a:cs typeface="+mn-cs"/>
              </a:rPr>
              <a:t>Centralized internet</a:t>
            </a:r>
            <a:r>
              <a:rPr lang="en-US" sz="1200" b="0" i="0" kern="1200" dirty="0" smtClean="0">
                <a:solidFill>
                  <a:schemeClr val="tx1"/>
                </a:solidFill>
                <a:effectLst/>
                <a:latin typeface="+mn-lt"/>
                <a:ea typeface="+mn-ea"/>
                <a:cs typeface="+mn-cs"/>
              </a:rPr>
              <a:t> is the idea that the web is run from pocket</a:t>
            </a:r>
            <a:r>
              <a:rPr lang="en-US" sz="1200" b="0" i="0" kern="1200" baseline="0" dirty="0" smtClean="0">
                <a:solidFill>
                  <a:schemeClr val="tx1"/>
                </a:solidFill>
                <a:effectLst/>
                <a:latin typeface="+mn-lt"/>
                <a:ea typeface="+mn-ea"/>
                <a:cs typeface="+mn-cs"/>
              </a:rPr>
              <a:t> networks keeping data information on localized servers</a:t>
            </a:r>
            <a:r>
              <a:rPr lang="en-US" sz="1200" b="0" i="0" kern="1200" dirty="0" smtClean="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12</a:t>
            </a:fld>
            <a:endParaRPr lang="en-US"/>
          </a:p>
        </p:txBody>
      </p:sp>
    </p:spTree>
    <p:extLst>
      <p:ext uri="{BB962C8B-B14F-4D97-AF65-F5344CB8AC3E}">
        <p14:creationId xmlns:p14="http://schemas.microsoft.com/office/powerpoint/2010/main" val="1051166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en-US" sz="1200" b="1" i="0" kern="1200" dirty="0" smtClean="0">
                <a:solidFill>
                  <a:schemeClr val="tx1"/>
                </a:solidFill>
                <a:effectLst/>
                <a:latin typeface="+mn-lt"/>
                <a:ea typeface="+mn-ea"/>
                <a:cs typeface="+mn-cs"/>
              </a:rPr>
              <a:t>Major Internet Backbones</a:t>
            </a:r>
            <a:r>
              <a:rPr lang="en-US" sz="1200" b="1" i="0" kern="1200" baseline="0" dirty="0" smtClean="0">
                <a:solidFill>
                  <a:schemeClr val="tx1"/>
                </a:solidFill>
                <a:effectLst/>
                <a:latin typeface="+mn-lt"/>
                <a:ea typeface="+mn-ea"/>
                <a:cs typeface="+mn-cs"/>
              </a:rPr>
              <a:t> just grew exponentially by doubling their capacity every month . The wider the </a:t>
            </a:r>
            <a:r>
              <a:rPr lang="en-US" sz="1200" b="1" i="0" kern="1200" baseline="0" dirty="0" err="1" smtClean="0">
                <a:solidFill>
                  <a:schemeClr val="tx1"/>
                </a:solidFill>
                <a:effectLst/>
                <a:latin typeface="+mn-lt"/>
                <a:ea typeface="+mn-ea"/>
                <a:cs typeface="+mn-cs"/>
              </a:rPr>
              <a:t>spand</a:t>
            </a:r>
            <a:r>
              <a:rPr lang="en-US" sz="1200" b="1" i="0" kern="1200" baseline="0" dirty="0" smtClean="0">
                <a:solidFill>
                  <a:schemeClr val="tx1"/>
                </a:solidFill>
                <a:effectLst/>
                <a:latin typeface="+mn-lt"/>
                <a:ea typeface="+mn-ea"/>
                <a:cs typeface="+mn-cs"/>
              </a:rPr>
              <a:t> of the Network, the </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13</a:t>
            </a:fld>
            <a:endParaRPr lang="en-US"/>
          </a:p>
        </p:txBody>
      </p:sp>
    </p:spTree>
    <p:extLst>
      <p:ext uri="{BB962C8B-B14F-4D97-AF65-F5344CB8AC3E}">
        <p14:creationId xmlns:p14="http://schemas.microsoft.com/office/powerpoint/2010/main" val="2419954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en-US" sz="1200" b="1" i="0" kern="1200" dirty="0" smtClean="0">
                <a:solidFill>
                  <a:schemeClr val="tx1"/>
                </a:solidFill>
                <a:effectLst/>
                <a:latin typeface="+mn-lt"/>
                <a:ea typeface="+mn-ea"/>
                <a:cs typeface="+mn-cs"/>
              </a:rPr>
              <a:t>Decentralized internet</a:t>
            </a:r>
            <a:r>
              <a:rPr lang="en-US" sz="1200" b="0" i="0" kern="1200" dirty="0" smtClean="0">
                <a:solidFill>
                  <a:schemeClr val="tx1"/>
                </a:solidFill>
                <a:effectLst/>
                <a:latin typeface="+mn-lt"/>
                <a:ea typeface="+mn-ea"/>
                <a:cs typeface="+mn-cs"/>
              </a:rPr>
              <a:t> is the idea that the web is run across a number of machines that are owned by regular users rather than owned in a central place like a server.</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14</a:t>
            </a:fld>
            <a:endParaRPr lang="en-US"/>
          </a:p>
        </p:txBody>
      </p:sp>
    </p:spTree>
    <p:extLst>
      <p:ext uri="{BB962C8B-B14F-4D97-AF65-F5344CB8AC3E}">
        <p14:creationId xmlns:p14="http://schemas.microsoft.com/office/powerpoint/2010/main" val="1784788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Internet</a:t>
            </a:r>
            <a:r>
              <a:rPr lang="fr-FR" baseline="0" dirty="0" smtClean="0"/>
              <a:t> as of </a:t>
            </a:r>
            <a:r>
              <a:rPr lang="fr-FR" baseline="0" dirty="0" err="1" smtClean="0"/>
              <a:t>age</a:t>
            </a:r>
            <a:r>
              <a:rPr lang="fr-FR" baseline="0" dirty="0" smtClean="0"/>
              <a:t>, have </a:t>
            </a:r>
            <a:r>
              <a:rPr lang="fr-FR" baseline="0" dirty="0" err="1" smtClean="0"/>
              <a:t>relied</a:t>
            </a:r>
            <a:r>
              <a:rPr lang="fr-FR" baseline="0" dirty="0" smtClean="0"/>
              <a:t> on </a:t>
            </a:r>
            <a:r>
              <a:rPr lang="fr-FR" baseline="0" dirty="0" err="1" smtClean="0"/>
              <a:t>this</a:t>
            </a:r>
            <a:r>
              <a:rPr lang="fr-FR" baseline="0" dirty="0" smtClean="0"/>
              <a:t> </a:t>
            </a:r>
            <a:r>
              <a:rPr lang="fr-FR" baseline="0" dirty="0" err="1" smtClean="0"/>
              <a:t>current</a:t>
            </a:r>
            <a:r>
              <a:rPr lang="fr-FR" baseline="0" dirty="0" smtClean="0"/>
              <a:t> structure. </a:t>
            </a:r>
            <a:r>
              <a:rPr lang="fr-FR" baseline="0" dirty="0" err="1" smtClean="0"/>
              <a:t>Smaller</a:t>
            </a:r>
            <a:r>
              <a:rPr lang="fr-FR" baseline="0" dirty="0" smtClean="0"/>
              <a:t> Internet Service Providers </a:t>
            </a:r>
            <a:r>
              <a:rPr lang="fr-FR" baseline="0" dirty="0" err="1" smtClean="0"/>
              <a:t>purchase</a:t>
            </a:r>
            <a:r>
              <a:rPr lang="fr-FR" baseline="0" dirty="0" smtClean="0"/>
              <a:t> </a:t>
            </a:r>
            <a:r>
              <a:rPr lang="fr-FR" baseline="0" dirty="0" err="1" smtClean="0"/>
              <a:t>connectivity</a:t>
            </a:r>
            <a:r>
              <a:rPr lang="fr-FR" baseline="0" dirty="0" smtClean="0"/>
              <a:t> </a:t>
            </a:r>
            <a:r>
              <a:rPr lang="fr-FR" baseline="0" dirty="0" err="1" smtClean="0"/>
              <a:t>from</a:t>
            </a:r>
            <a:r>
              <a:rPr lang="fr-FR" baseline="0" dirty="0" smtClean="0"/>
              <a:t> a </a:t>
            </a:r>
            <a:r>
              <a:rPr lang="fr-FR" baseline="0" dirty="0" err="1" smtClean="0"/>
              <a:t>handful</a:t>
            </a:r>
            <a:r>
              <a:rPr lang="fr-FR" baseline="0" dirty="0" smtClean="0"/>
              <a:t> of </a:t>
            </a:r>
            <a:r>
              <a:rPr lang="fr-FR" baseline="0" dirty="0" err="1" smtClean="0"/>
              <a:t>companies</a:t>
            </a:r>
            <a:r>
              <a:rPr lang="fr-FR" baseline="0" dirty="0" smtClean="0"/>
              <a:t> </a:t>
            </a:r>
            <a:r>
              <a:rPr lang="fr-FR" baseline="0" dirty="0" err="1" smtClean="0"/>
              <a:t>that</a:t>
            </a:r>
            <a:r>
              <a:rPr lang="fr-FR" baseline="0" dirty="0" smtClean="0"/>
              <a:t> </a:t>
            </a:r>
            <a:r>
              <a:rPr lang="fr-FR" baseline="0" dirty="0" err="1" smtClean="0"/>
              <a:t>operate</a:t>
            </a:r>
            <a:r>
              <a:rPr lang="fr-FR" baseline="0" dirty="0" smtClean="0"/>
              <a:t> long-distance networks (Internet </a:t>
            </a:r>
            <a:r>
              <a:rPr lang="fr-FR" baseline="0" dirty="0" err="1" smtClean="0"/>
              <a:t>Backbone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15</a:t>
            </a:fld>
            <a:endParaRPr lang="en-US"/>
          </a:p>
        </p:txBody>
      </p:sp>
    </p:spTree>
    <p:extLst>
      <p:ext uri="{BB962C8B-B14F-4D97-AF65-F5344CB8AC3E}">
        <p14:creationId xmlns:p14="http://schemas.microsoft.com/office/powerpoint/2010/main" val="56080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dirty="0" smtClean="0"/>
              <a:t>The more </a:t>
            </a:r>
            <a:r>
              <a:rPr lang="fr-FR" dirty="0" err="1" smtClean="0"/>
              <a:t>inter-connection</a:t>
            </a:r>
            <a:r>
              <a:rPr lang="fr-FR" dirty="0" smtClean="0"/>
              <a:t> a service provider has</a:t>
            </a:r>
            <a:r>
              <a:rPr lang="fr-FR" baseline="0" dirty="0" smtClean="0"/>
              <a:t> </a:t>
            </a:r>
            <a:r>
              <a:rPr lang="fr-FR" baseline="0" dirty="0" err="1" smtClean="0"/>
              <a:t>today</a:t>
            </a:r>
            <a:r>
              <a:rPr lang="fr-FR" baseline="0" dirty="0" smtClean="0"/>
              <a:t> to pertinent destination a user </a:t>
            </a:r>
            <a:r>
              <a:rPr lang="fr-FR" baseline="0" dirty="0" err="1" smtClean="0"/>
              <a:t>requires</a:t>
            </a:r>
            <a:r>
              <a:rPr lang="fr-FR" baseline="0" dirty="0" smtClean="0"/>
              <a:t>, the </a:t>
            </a:r>
            <a:r>
              <a:rPr lang="fr-FR" baseline="0" dirty="0" err="1" smtClean="0"/>
              <a:t>better</a:t>
            </a:r>
            <a:r>
              <a:rPr lang="fr-FR" baseline="0" dirty="0" smtClean="0"/>
              <a:t> the </a:t>
            </a:r>
            <a:r>
              <a:rPr lang="fr-FR" baseline="0" dirty="0" err="1" smtClean="0"/>
              <a:t>customer</a:t>
            </a:r>
            <a:r>
              <a:rPr lang="fr-FR" baseline="0" dirty="0" smtClean="0"/>
              <a:t> </a:t>
            </a:r>
            <a:r>
              <a:rPr lang="fr-FR" baseline="0" dirty="0" err="1" smtClean="0"/>
              <a:t>experience</a:t>
            </a:r>
            <a:r>
              <a:rPr lang="fr-FR" baseline="0" dirty="0" smtClean="0"/>
              <a:t> </a:t>
            </a:r>
            <a:r>
              <a:rPr lang="fr-FR" baseline="0" dirty="0" err="1" smtClean="0"/>
              <a:t>will</a:t>
            </a:r>
            <a:r>
              <a:rPr lang="fr-FR" baseline="0" dirty="0" smtClean="0"/>
              <a:t> </a:t>
            </a:r>
            <a:r>
              <a:rPr lang="fr-FR" baseline="0" dirty="0" err="1" smtClean="0"/>
              <a:t>be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16</a:t>
            </a:fld>
            <a:endParaRPr lang="en-US"/>
          </a:p>
        </p:txBody>
      </p:sp>
    </p:spTree>
    <p:extLst>
      <p:ext uri="{BB962C8B-B14F-4D97-AF65-F5344CB8AC3E}">
        <p14:creationId xmlns:p14="http://schemas.microsoft.com/office/powerpoint/2010/main" val="408644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sz="1200" dirty="0" smtClean="0"/>
              <a:t>The model that is becoming increasing popular</a:t>
            </a:r>
            <a:r>
              <a:rPr lang="en-CA" sz="1200" baseline="0" dirty="0" smtClean="0"/>
              <a:t> is the one where service provider try to negotiate directly with content providers for direct access to their services or content… </a:t>
            </a:r>
          </a:p>
          <a:p>
            <a:r>
              <a:rPr lang="en-CA" sz="1200" baseline="0" dirty="0" smtClean="0"/>
              <a:t>Less latency, controlled quality of content delivery, better customer experience…</a:t>
            </a:r>
            <a:endParaRPr lang="en-CA" sz="1200" dirty="0"/>
          </a:p>
          <a:p>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17</a:t>
            </a:fld>
            <a:endParaRPr lang="en-US"/>
          </a:p>
        </p:txBody>
      </p:sp>
    </p:spTree>
    <p:extLst>
      <p:ext uri="{BB962C8B-B14F-4D97-AF65-F5344CB8AC3E}">
        <p14:creationId xmlns:p14="http://schemas.microsoft.com/office/powerpoint/2010/main" val="6302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lvl="1" indent="0">
              <a:buNone/>
            </a:pPr>
            <a:r>
              <a:rPr lang="en-US" dirty="0" smtClean="0"/>
              <a:t>Since ISP’s have the option</a:t>
            </a:r>
            <a:r>
              <a:rPr lang="en-US" baseline="0" dirty="0" smtClean="0"/>
              <a:t> to reach content providers by using an upstream or third party provider or connecting directly to the content itself, the neutrality of the Internet is threaten. Your service provider has to pay to inter-connect its network to larger backbones… What happens if they decide to stop paying third party networks? You end up with a </a:t>
            </a:r>
            <a:r>
              <a:rPr lang="en-US" baseline="0" dirty="0" err="1" smtClean="0"/>
              <a:t>congestionned</a:t>
            </a:r>
            <a:r>
              <a:rPr lang="en-US" baseline="0" dirty="0" smtClean="0"/>
              <a:t> network. </a:t>
            </a:r>
            <a:endParaRPr lang="en-CA"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18</a:t>
            </a:fld>
            <a:endParaRPr lang="en-US"/>
          </a:p>
        </p:txBody>
      </p:sp>
    </p:spTree>
    <p:extLst>
      <p:ext uri="{BB962C8B-B14F-4D97-AF65-F5344CB8AC3E}">
        <p14:creationId xmlns:p14="http://schemas.microsoft.com/office/powerpoint/2010/main" val="277883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lvl="1" indent="0">
              <a:buNone/>
            </a:pPr>
            <a:r>
              <a:rPr lang="en-CA" dirty="0" smtClean="0"/>
              <a:t>In</a:t>
            </a:r>
            <a:r>
              <a:rPr lang="en-CA" baseline="0" dirty="0" smtClean="0"/>
              <a:t> this real case scenario, Comcast was paying dues to their upstream providers. Problem is, Netflix felt like Comcast should upgrade its links with its upstream providers because customer’s experience is not so great..  Comcast comes up with the idea of cutting the middleman but seeks out money from Netflix for a better user experience. Netflix feels </a:t>
            </a:r>
            <a:endParaRPr lang="en-CA"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19</a:t>
            </a:fld>
            <a:endParaRPr lang="en-US"/>
          </a:p>
        </p:txBody>
      </p:sp>
    </p:spTree>
    <p:extLst>
      <p:ext uri="{BB962C8B-B14F-4D97-AF65-F5344CB8AC3E}">
        <p14:creationId xmlns:p14="http://schemas.microsoft.com/office/powerpoint/2010/main" val="78595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2</a:t>
            </a:fld>
            <a:endParaRPr lang="en-US"/>
          </a:p>
        </p:txBody>
      </p:sp>
    </p:spTree>
    <p:extLst>
      <p:ext uri="{BB962C8B-B14F-4D97-AF65-F5344CB8AC3E}">
        <p14:creationId xmlns:p14="http://schemas.microsoft.com/office/powerpoint/2010/main" val="27368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lvl="1" indent="0">
              <a:buNone/>
            </a:pPr>
            <a:r>
              <a:rPr lang="en-US" dirty="0" smtClean="0"/>
              <a:t>Since ISP’s have the option</a:t>
            </a:r>
            <a:r>
              <a:rPr lang="en-US" baseline="0" dirty="0" smtClean="0"/>
              <a:t> to reach content providers by using an upstream or third party provider or connecting directly to the content itself, the neutrality of the Internet is threaten. Your service provider has to pay to inter-connect its network to larger backbones… What happens if they decide to stop paying third party networks? You end up with a </a:t>
            </a:r>
            <a:r>
              <a:rPr lang="en-US" baseline="0" dirty="0" err="1" smtClean="0"/>
              <a:t>congestionned</a:t>
            </a:r>
            <a:r>
              <a:rPr lang="en-US" baseline="0" dirty="0" smtClean="0"/>
              <a:t> network. </a:t>
            </a:r>
            <a:endParaRPr lang="en-CA"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20</a:t>
            </a:fld>
            <a:endParaRPr lang="en-US"/>
          </a:p>
        </p:txBody>
      </p:sp>
    </p:spTree>
    <p:extLst>
      <p:ext uri="{BB962C8B-B14F-4D97-AF65-F5344CB8AC3E}">
        <p14:creationId xmlns:p14="http://schemas.microsoft.com/office/powerpoint/2010/main" val="10785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 is this next wave, the Internet 3.0?!!</a:t>
            </a:r>
          </a:p>
          <a:p>
            <a:r>
              <a:rPr lang="en-US" baseline="0" dirty="0" smtClean="0"/>
              <a:t>A more Intelligent web using </a:t>
            </a:r>
            <a:r>
              <a:rPr lang="en-US" sz="1200" b="0" i="0" kern="1200" dirty="0" smtClean="0">
                <a:solidFill>
                  <a:schemeClr val="tx1"/>
                </a:solidFill>
                <a:effectLst/>
                <a:latin typeface="+mn-lt"/>
                <a:ea typeface="+mn-ea"/>
                <a:cs typeface="+mn-cs"/>
              </a:rPr>
              <a:t>artificial intelligence which understands context rather than simply comparing keywords</a:t>
            </a:r>
          </a:p>
          <a:p>
            <a:r>
              <a:rPr lang="en-US" sz="1200" b="0" i="0" kern="1200" baseline="0" dirty="0" smtClean="0">
                <a:solidFill>
                  <a:schemeClr val="tx1"/>
                </a:solidFill>
                <a:effectLst/>
                <a:latin typeface="+mn-lt"/>
                <a:ea typeface="+mn-ea"/>
                <a:cs typeface="+mn-cs"/>
              </a:rPr>
              <a:t>The Intent is making our lives easier </a:t>
            </a:r>
            <a:r>
              <a:rPr lang="en-US" sz="1200" b="0" i="0" kern="1200" dirty="0" smtClean="0">
                <a:solidFill>
                  <a:schemeClr val="tx1"/>
                </a:solidFill>
                <a:effectLst/>
                <a:latin typeface="+mn-lt"/>
                <a:ea typeface="+mn-ea"/>
                <a:cs typeface="+mn-cs"/>
              </a:rPr>
              <a:t>and more intuitive as smarter applications such as better search functions give users exactly what they are looking for..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21</a:t>
            </a:fld>
            <a:endParaRPr lang="en-US"/>
          </a:p>
        </p:txBody>
      </p:sp>
    </p:spTree>
    <p:extLst>
      <p:ext uri="{BB962C8B-B14F-4D97-AF65-F5344CB8AC3E}">
        <p14:creationId xmlns:p14="http://schemas.microsoft.com/office/powerpoint/2010/main" val="115873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what is this next wave, the Internet 3.0?!!</a:t>
            </a:r>
          </a:p>
          <a:p>
            <a:r>
              <a:rPr lang="en-US" baseline="0" dirty="0" smtClean="0"/>
              <a:t>A more Intelligent web using </a:t>
            </a:r>
            <a:r>
              <a:rPr lang="en-US" sz="1200" b="0" i="0" kern="1200" dirty="0" smtClean="0">
                <a:solidFill>
                  <a:schemeClr val="tx1"/>
                </a:solidFill>
                <a:effectLst/>
                <a:latin typeface="+mn-lt"/>
                <a:ea typeface="+mn-ea"/>
                <a:cs typeface="+mn-cs"/>
              </a:rPr>
              <a:t>artificial intelligence which understands context rather than simply comparing keywords</a:t>
            </a:r>
          </a:p>
          <a:p>
            <a:r>
              <a:rPr lang="en-US" sz="1200" b="0" i="0" kern="1200" baseline="0" dirty="0" smtClean="0">
                <a:solidFill>
                  <a:schemeClr val="tx1"/>
                </a:solidFill>
                <a:effectLst/>
                <a:latin typeface="+mn-lt"/>
                <a:ea typeface="+mn-ea"/>
                <a:cs typeface="+mn-cs"/>
              </a:rPr>
              <a:t>The Intent is making our lives easier </a:t>
            </a:r>
            <a:r>
              <a:rPr lang="en-US" sz="1200" b="0" i="0" kern="1200" dirty="0" smtClean="0">
                <a:solidFill>
                  <a:schemeClr val="tx1"/>
                </a:solidFill>
                <a:effectLst/>
                <a:latin typeface="+mn-lt"/>
                <a:ea typeface="+mn-ea"/>
                <a:cs typeface="+mn-cs"/>
              </a:rPr>
              <a:t>and more intuitive as smarter applications such as better search functions give users exactly what they are looking for..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22</a:t>
            </a:fld>
            <a:endParaRPr lang="en-US"/>
          </a:p>
        </p:txBody>
      </p:sp>
    </p:spTree>
    <p:extLst>
      <p:ext uri="{BB962C8B-B14F-4D97-AF65-F5344CB8AC3E}">
        <p14:creationId xmlns:p14="http://schemas.microsoft.com/office/powerpoint/2010/main" val="3191461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In</a:t>
            </a:r>
            <a:r>
              <a:rPr lang="en-CA" baseline="0" dirty="0" smtClean="0"/>
              <a:t> 2018, almost everything you buy has a ‘smart version’… These smart object are connected seamlessly and gather information that gets passed around, analysed with every context possible.. All in the good will of making our life’s easier.</a:t>
            </a:r>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23</a:t>
            </a:fld>
            <a:endParaRPr lang="en-US"/>
          </a:p>
        </p:txBody>
      </p:sp>
    </p:spTree>
    <p:extLst>
      <p:ext uri="{BB962C8B-B14F-4D97-AF65-F5344CB8AC3E}">
        <p14:creationId xmlns:p14="http://schemas.microsoft.com/office/powerpoint/2010/main" val="182726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Personal assistants take</a:t>
            </a:r>
            <a:r>
              <a:rPr lang="en-US" baseline="0" dirty="0" smtClean="0"/>
              <a:t> in information everyday… Every question you ask SIRI, GOOGLE or Alexa is searched upon, analyzed in context to give you an intelligent response.</a:t>
            </a:r>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24</a:t>
            </a:fld>
            <a:endParaRPr lang="en-US"/>
          </a:p>
        </p:txBody>
      </p:sp>
    </p:spTree>
    <p:extLst>
      <p:ext uri="{BB962C8B-B14F-4D97-AF65-F5344CB8AC3E}">
        <p14:creationId xmlns:p14="http://schemas.microsoft.com/office/powerpoint/2010/main" val="2820852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the way our GPS analyses your daily</a:t>
            </a:r>
            <a:r>
              <a:rPr lang="en-US" baseline="0" dirty="0" smtClean="0"/>
              <a:t> </a:t>
            </a:r>
            <a:r>
              <a:rPr lang="en-US" dirty="0" smtClean="0"/>
              <a:t>routes, analyses your</a:t>
            </a:r>
            <a:r>
              <a:rPr lang="en-US" baseline="0" dirty="0" smtClean="0"/>
              <a:t> usual schedules and make predictions on when you should leave what routes you should take, where there’s an accident ahead of your travel routes, and modify your route on the go all through AI… </a:t>
            </a:r>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25</a:t>
            </a:fld>
            <a:endParaRPr lang="en-US"/>
          </a:p>
        </p:txBody>
      </p:sp>
    </p:spTree>
    <p:extLst>
      <p:ext uri="{BB962C8B-B14F-4D97-AF65-F5344CB8AC3E}">
        <p14:creationId xmlns:p14="http://schemas.microsoft.com/office/powerpoint/2010/main" val="557593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26</a:t>
            </a:fld>
            <a:endParaRPr lang="en-US"/>
          </a:p>
        </p:txBody>
      </p:sp>
    </p:spTree>
    <p:extLst>
      <p:ext uri="{BB962C8B-B14F-4D97-AF65-F5344CB8AC3E}">
        <p14:creationId xmlns:p14="http://schemas.microsoft.com/office/powerpoint/2010/main" val="279285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27</a:t>
            </a:fld>
            <a:endParaRPr lang="en-US"/>
          </a:p>
        </p:txBody>
      </p:sp>
    </p:spTree>
    <p:extLst>
      <p:ext uri="{BB962C8B-B14F-4D97-AF65-F5344CB8AC3E}">
        <p14:creationId xmlns:p14="http://schemas.microsoft.com/office/powerpoint/2010/main" val="2011533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28</a:t>
            </a:fld>
            <a:endParaRPr lang="en-US"/>
          </a:p>
        </p:txBody>
      </p:sp>
    </p:spTree>
    <p:extLst>
      <p:ext uri="{BB962C8B-B14F-4D97-AF65-F5344CB8AC3E}">
        <p14:creationId xmlns:p14="http://schemas.microsoft.com/office/powerpoint/2010/main" val="226814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thousands</a:t>
            </a:r>
            <a:r>
              <a:rPr lang="en-US" baseline="0" dirty="0" smtClean="0"/>
              <a:t> of applications being developed around an Intelligent web, every interaction you make with the web contains information that can be used to sell you services, improve your future purchases, etc.. It changes the way we use the web, the way we think of our privacy, in a way we have not yet figured out it could. </a:t>
            </a:r>
          </a:p>
          <a:p>
            <a:endParaRPr lang="en-US" baseline="0" dirty="0" smtClean="0"/>
          </a:p>
          <a:p>
            <a:r>
              <a:rPr lang="en-US" baseline="0" dirty="0" smtClean="0"/>
              <a:t>Machine learning and data storage of what is collected will impact every sphere of our lives. Are you ready for Web 3.0?  </a:t>
            </a:r>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29</a:t>
            </a:fld>
            <a:endParaRPr lang="en-US"/>
          </a:p>
        </p:txBody>
      </p:sp>
    </p:spTree>
    <p:extLst>
      <p:ext uri="{BB962C8B-B14F-4D97-AF65-F5344CB8AC3E}">
        <p14:creationId xmlns:p14="http://schemas.microsoft.com/office/powerpoint/2010/main" val="247436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3</a:t>
            </a:fld>
            <a:endParaRPr lang="en-US"/>
          </a:p>
        </p:txBody>
      </p:sp>
    </p:spTree>
    <p:extLst>
      <p:ext uri="{BB962C8B-B14F-4D97-AF65-F5344CB8AC3E}">
        <p14:creationId xmlns:p14="http://schemas.microsoft.com/office/powerpoint/2010/main" val="3351508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4</a:t>
            </a:fld>
            <a:endParaRPr lang="en-US"/>
          </a:p>
        </p:txBody>
      </p:sp>
    </p:spTree>
    <p:extLst>
      <p:ext uri="{BB962C8B-B14F-4D97-AF65-F5344CB8AC3E}">
        <p14:creationId xmlns:p14="http://schemas.microsoft.com/office/powerpoint/2010/main" val="52882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DARPA or Defense Advanced Research Projects Agency </a:t>
            </a:r>
            <a:r>
              <a:rPr lang="en-US" sz="1200" b="0" i="0" kern="1200" dirty="0" smtClean="0">
                <a:solidFill>
                  <a:schemeClr val="tx1"/>
                </a:solidFill>
                <a:effectLst/>
                <a:latin typeface="+mn-lt"/>
                <a:ea typeface="+mn-ea"/>
                <a:cs typeface="+mn-cs"/>
              </a:rPr>
              <a:t>provided significant technologies that influenced many non-military fields, such as </a:t>
            </a:r>
            <a:r>
              <a:rPr lang="en-US" sz="1200" b="0" i="0" u="none" strike="noStrike" kern="1200" dirty="0" smtClean="0">
                <a:solidFill>
                  <a:schemeClr val="tx1"/>
                </a:solidFill>
                <a:effectLst/>
                <a:latin typeface="+mn-lt"/>
                <a:ea typeface="+mn-ea"/>
                <a:cs typeface="+mn-cs"/>
                <a:hlinkClick r:id="rId3" tooltip="Computer networking"/>
              </a:rPr>
              <a:t>computer networking</a:t>
            </a:r>
            <a:r>
              <a:rPr lang="en-US" sz="1200" b="0" i="0" kern="1200" dirty="0" smtClean="0">
                <a:solidFill>
                  <a:schemeClr val="tx1"/>
                </a:solidFill>
                <a:effectLst/>
                <a:latin typeface="+mn-lt"/>
                <a:ea typeface="+mn-ea"/>
                <a:cs typeface="+mn-cs"/>
              </a:rPr>
              <a:t> and the basis for the modern Internet, and </a:t>
            </a:r>
            <a:r>
              <a:rPr lang="en-US" sz="1200" b="0" i="0" u="none" strike="noStrike" kern="1200" dirty="0" smtClean="0">
                <a:solidFill>
                  <a:schemeClr val="tx1"/>
                </a:solidFill>
                <a:effectLst/>
                <a:latin typeface="+mn-lt"/>
                <a:ea typeface="+mn-ea"/>
                <a:cs typeface="+mn-cs"/>
                <a:hlinkClick r:id="rId4" tooltip="Graphical user interface"/>
              </a:rPr>
              <a:t>graphical user interfaces</a:t>
            </a:r>
            <a:r>
              <a:rPr lang="en-US" sz="1200" b="0" i="0" kern="1200" dirty="0" smtClean="0">
                <a:solidFill>
                  <a:schemeClr val="tx1"/>
                </a:solidFill>
                <a:effectLst/>
                <a:latin typeface="+mn-lt"/>
                <a:ea typeface="+mn-ea"/>
                <a:cs typeface="+mn-cs"/>
              </a:rPr>
              <a:t> in information technology. It is known today as the first data exchange</a:t>
            </a:r>
            <a:r>
              <a:rPr lang="en-US" sz="1200" b="0" i="0" kern="1200" baseline="0" dirty="0" smtClean="0">
                <a:solidFill>
                  <a:schemeClr val="tx1"/>
                </a:solidFill>
                <a:effectLst/>
                <a:latin typeface="+mn-lt"/>
                <a:ea typeface="+mn-ea"/>
                <a:cs typeface="+mn-cs"/>
              </a:rPr>
              <a:t> network project that initiated the Internet.</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5</a:t>
            </a:fld>
            <a:endParaRPr lang="en-US"/>
          </a:p>
        </p:txBody>
      </p:sp>
    </p:spTree>
    <p:extLst>
      <p:ext uri="{BB962C8B-B14F-4D97-AF65-F5344CB8AC3E}">
        <p14:creationId xmlns:p14="http://schemas.microsoft.com/office/powerpoint/2010/main" val="4187640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77D4C59-EE38-5A4B-A829-BC043B5C1DE1}" type="slidenum">
              <a:rPr lang="en-US" smtClean="0"/>
              <a:pPr/>
              <a:t>6</a:t>
            </a:fld>
            <a:endParaRPr lang="en-US"/>
          </a:p>
        </p:txBody>
      </p:sp>
    </p:spTree>
    <p:extLst>
      <p:ext uri="{BB962C8B-B14F-4D97-AF65-F5344CB8AC3E}">
        <p14:creationId xmlns:p14="http://schemas.microsoft.com/office/powerpoint/2010/main" val="314223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7</a:t>
            </a:fld>
            <a:endParaRPr lang="en-US"/>
          </a:p>
        </p:txBody>
      </p:sp>
    </p:spTree>
    <p:extLst>
      <p:ext uri="{BB962C8B-B14F-4D97-AF65-F5344CB8AC3E}">
        <p14:creationId xmlns:p14="http://schemas.microsoft.com/office/powerpoint/2010/main" val="153119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Web 2.0 is marked</a:t>
            </a:r>
            <a:r>
              <a:rPr lang="en-US" sz="2400" baseline="0" dirty="0" smtClean="0"/>
              <a:t> by the beginning of Social Networks… But Why? Because Social Networking did two things for the Internet.. It changed the Internet from a static information platform to a platform that invites interactive exchange and collaboration between users.</a:t>
            </a:r>
            <a:endParaRPr lang="en-US" sz="2400"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8</a:t>
            </a:fld>
            <a:endParaRPr lang="en-US"/>
          </a:p>
        </p:txBody>
      </p:sp>
    </p:spTree>
    <p:extLst>
      <p:ext uri="{BB962C8B-B14F-4D97-AF65-F5344CB8AC3E}">
        <p14:creationId xmlns:p14="http://schemas.microsoft.com/office/powerpoint/2010/main" val="216910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200" b="1" baseline="0" dirty="0"/>
          </a:p>
        </p:txBody>
      </p:sp>
      <p:sp>
        <p:nvSpPr>
          <p:cNvPr id="4" name="Slide Number Placeholder 3"/>
          <p:cNvSpPr>
            <a:spLocks noGrp="1"/>
          </p:cNvSpPr>
          <p:nvPr>
            <p:ph type="sldNum" sz="quarter" idx="10"/>
          </p:nvPr>
        </p:nvSpPr>
        <p:spPr/>
        <p:txBody>
          <a:bodyPr/>
          <a:lstStyle/>
          <a:p>
            <a:fld id="{B77D4C59-EE38-5A4B-A829-BC043B5C1DE1}" type="slidenum">
              <a:rPr lang="en-US" smtClean="0"/>
              <a:pPr/>
              <a:t>9</a:t>
            </a:fld>
            <a:endParaRPr lang="en-US"/>
          </a:p>
        </p:txBody>
      </p:sp>
    </p:spTree>
    <p:extLst>
      <p:ext uri="{BB962C8B-B14F-4D97-AF65-F5344CB8AC3E}">
        <p14:creationId xmlns:p14="http://schemas.microsoft.com/office/powerpoint/2010/main" val="157669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F44D8B2B-3297-674D-A421-33DB2E827910}"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12634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F44D8B2B-3297-674D-A421-33DB2E827910}"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465087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F44D8B2B-3297-674D-A421-33DB2E827910}"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47314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F44D8B2B-3297-674D-A421-33DB2E827910}"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08146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F44D8B2B-3297-674D-A421-33DB2E827910}" type="datetimeFigureOut">
              <a:rPr lang="en-US" smtClean="0"/>
              <a:pPr/>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111314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F44D8B2B-3297-674D-A421-33DB2E827910}"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390550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F44D8B2B-3297-674D-A421-33DB2E827910}" type="datetimeFigureOut">
              <a:rPr lang="en-US" smtClean="0"/>
              <a:pPr/>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94671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F44D8B2B-3297-674D-A421-33DB2E827910}" type="datetimeFigureOut">
              <a:rPr lang="en-US" smtClean="0"/>
              <a:pPr/>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356538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4D8B2B-3297-674D-A421-33DB2E827910}" type="datetimeFigureOut">
              <a:rPr lang="en-US" smtClean="0"/>
              <a:pPr/>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52779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F44D8B2B-3297-674D-A421-33DB2E827910}"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250116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F44D8B2B-3297-674D-A421-33DB2E827910}" type="datetimeFigureOut">
              <a:rPr lang="en-US" smtClean="0"/>
              <a:pPr/>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D9024-481C-E746-8A49-3082F81A59E2}" type="slidenum">
              <a:rPr lang="en-US" smtClean="0"/>
              <a:pPr/>
              <a:t>‹N°›</a:t>
            </a:fld>
            <a:endParaRPr lang="en-US"/>
          </a:p>
        </p:txBody>
      </p:sp>
    </p:spTree>
    <p:extLst>
      <p:ext uri="{BB962C8B-B14F-4D97-AF65-F5344CB8AC3E}">
        <p14:creationId xmlns:p14="http://schemas.microsoft.com/office/powerpoint/2010/main" val="191860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4D8B2B-3297-674D-A421-33DB2E827910}" type="datetimeFigureOut">
              <a:rPr lang="en-US" smtClean="0"/>
              <a:pPr/>
              <a:t>5/31/2018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ED9024-481C-E746-8A49-3082F81A59E2}" type="slidenum">
              <a:rPr lang="en-US" smtClean="0"/>
              <a:pPr/>
              <a:t>‹N°›</a:t>
            </a:fld>
            <a:endParaRPr lang="en-US"/>
          </a:p>
        </p:txBody>
      </p:sp>
    </p:spTree>
    <p:extLst>
      <p:ext uri="{BB962C8B-B14F-4D97-AF65-F5344CB8AC3E}">
        <p14:creationId xmlns:p14="http://schemas.microsoft.com/office/powerpoint/2010/main" val="71879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emf"/><Relationship Id="rId10" Type="http://schemas.openxmlformats.org/officeDocument/2006/relationships/image" Target="../media/image24.png"/><Relationship Id="rId4" Type="http://schemas.openxmlformats.org/officeDocument/2006/relationships/image" Target="../media/image20.tiff"/><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6.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jpe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e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7.gi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jpeg"/><Relationship Id="rId7" Type="http://schemas.openxmlformats.org/officeDocument/2006/relationships/image" Target="../media/image29.emf"/><Relationship Id="rId12"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8.jpg"/><Relationship Id="rId10" Type="http://schemas.openxmlformats.org/officeDocument/2006/relationships/image" Target="../media/image35.png"/><Relationship Id="rId4" Type="http://schemas.openxmlformats.org/officeDocument/2006/relationships/image" Target="../media/image2.emf"/><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9.jpeg"/><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diffuseur2.jpg"/>
          <p:cNvPicPr>
            <a:picLocks noChangeAspect="1"/>
          </p:cNvPicPr>
          <p:nvPr/>
        </p:nvPicPr>
        <p:blipFill rotWithShape="1">
          <a:blip r:embed="rId3">
            <a:extLst>
              <a:ext uri="{28A0092B-C50C-407E-A947-70E740481C1C}">
                <a14:useLocalDpi xmlns:a14="http://schemas.microsoft.com/office/drawing/2010/main" val="0"/>
              </a:ext>
            </a:extLst>
          </a:blip>
          <a:srcRect l="25295" r="20940"/>
          <a:stretch/>
        </p:blipFill>
        <p:spPr>
          <a:xfrm>
            <a:off x="0" y="0"/>
            <a:ext cx="9165285" cy="5157985"/>
          </a:xfrm>
          <a:prstGeom prst="rect">
            <a:avLst/>
          </a:prstGeom>
        </p:spPr>
      </p:pic>
      <p:sp>
        <p:nvSpPr>
          <p:cNvPr id="5" name="Rectangle 4"/>
          <p:cNvSpPr/>
          <p:nvPr/>
        </p:nvSpPr>
        <p:spPr>
          <a:xfrm>
            <a:off x="0" y="0"/>
            <a:ext cx="9165285" cy="5166476"/>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dirty="0">
              <a:solidFill>
                <a:srgbClr val="7AC142"/>
              </a:solidFill>
              <a:latin typeface="Myriad Pro"/>
              <a:cs typeface="Myriad Pro"/>
            </a:endParaRPr>
          </a:p>
        </p:txBody>
      </p:sp>
      <p:pic>
        <p:nvPicPr>
          <p:cNvPr id="10" name="Picture 9"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991" y="1945174"/>
            <a:ext cx="3031935" cy="546194"/>
          </a:xfrm>
          <a:prstGeom prst="rect">
            <a:avLst/>
          </a:prstGeom>
        </p:spPr>
      </p:pic>
      <p:sp>
        <p:nvSpPr>
          <p:cNvPr id="2" name="ZoneTexte 1"/>
          <p:cNvSpPr txBox="1"/>
          <p:nvPr/>
        </p:nvSpPr>
        <p:spPr>
          <a:xfrm>
            <a:off x="2197594" y="2703813"/>
            <a:ext cx="5305614" cy="523220"/>
          </a:xfrm>
          <a:prstGeom prst="rect">
            <a:avLst/>
          </a:prstGeom>
          <a:noFill/>
        </p:spPr>
        <p:txBody>
          <a:bodyPr wrap="square" rtlCol="0">
            <a:spAutoFit/>
          </a:bodyPr>
          <a:lstStyle/>
          <a:p>
            <a:r>
              <a:rPr lang="fr-CA" sz="2800" dirty="0" smtClean="0">
                <a:solidFill>
                  <a:schemeClr val="bg1"/>
                </a:solidFill>
              </a:rPr>
              <a:t>3.0 The </a:t>
            </a:r>
            <a:r>
              <a:rPr lang="fr-CA" sz="2800" dirty="0" err="1" smtClean="0">
                <a:solidFill>
                  <a:schemeClr val="bg1"/>
                </a:solidFill>
              </a:rPr>
              <a:t>Evolution</a:t>
            </a:r>
            <a:r>
              <a:rPr lang="fr-CA" sz="2800" dirty="0" smtClean="0">
                <a:solidFill>
                  <a:schemeClr val="bg1"/>
                </a:solidFill>
              </a:rPr>
              <a:t> Of The Internet</a:t>
            </a:r>
            <a:endParaRPr lang="fr-CA" sz="2800" dirty="0">
              <a:solidFill>
                <a:schemeClr val="bg1"/>
              </a:solidFill>
            </a:endParaRPr>
          </a:p>
        </p:txBody>
      </p:sp>
    </p:spTree>
    <p:extLst>
      <p:ext uri="{BB962C8B-B14F-4D97-AF65-F5344CB8AC3E}">
        <p14:creationId xmlns:p14="http://schemas.microsoft.com/office/powerpoint/2010/main" val="2583992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bloc4.jpg"/>
          <p:cNvPicPr>
            <a:picLocks noChangeAspect="1"/>
          </p:cNvPicPr>
          <p:nvPr/>
        </p:nvPicPr>
        <p:blipFill rotWithShape="1">
          <a:blip r:embed="rId3">
            <a:extLst>
              <a:ext uri="{28A0092B-C50C-407E-A947-70E740481C1C}">
                <a14:useLocalDpi xmlns:a14="http://schemas.microsoft.com/office/drawing/2010/main" val="0"/>
              </a:ext>
            </a:extLst>
          </a:blip>
          <a:srcRect r="30514"/>
          <a:stretch/>
        </p:blipFill>
        <p:spPr>
          <a:xfrm>
            <a:off x="0" y="0"/>
            <a:ext cx="9165286" cy="5157340"/>
          </a:xfrm>
          <a:prstGeom prst="rect">
            <a:avLst/>
          </a:prstGeom>
        </p:spPr>
      </p:pic>
      <p:sp>
        <p:nvSpPr>
          <p:cNvPr id="3" name="Rectangle 2"/>
          <p:cNvSpPr/>
          <p:nvPr/>
        </p:nvSpPr>
        <p:spPr>
          <a:xfrm>
            <a:off x="0" y="0"/>
            <a:ext cx="9165285" cy="5157340"/>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 name="Picture 4"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13" name="Rectangle 12">
            <a:extLst>
              <a:ext uri="{FF2B5EF4-FFF2-40B4-BE49-F238E27FC236}">
                <a16:creationId xmlns="" xmlns:a16="http://schemas.microsoft.com/office/drawing/2014/main" id="{A816B27C-5279-EC4F-95AD-35EC8766D66E}"/>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4" name="ZoneTexte 17">
            <a:extLst>
              <a:ext uri="{FF2B5EF4-FFF2-40B4-BE49-F238E27FC236}">
                <a16:creationId xmlns="" xmlns:a16="http://schemas.microsoft.com/office/drawing/2014/main" id="{ABBC1970-A16E-9341-A476-0577FEF1ED05}"/>
              </a:ext>
            </a:extLst>
          </p:cNvPr>
          <p:cNvSpPr txBox="1"/>
          <p:nvPr/>
        </p:nvSpPr>
        <p:spPr>
          <a:xfrm rot="16200000">
            <a:off x="-2259193" y="2249253"/>
            <a:ext cx="5157342" cy="658835"/>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SOCIAL MEDIA SITES</a:t>
            </a:r>
            <a:endParaRPr lang="en-CA" altLang="fr-FR" sz="2800" dirty="0">
              <a:solidFill>
                <a:srgbClr val="7AC142"/>
              </a:solidFill>
              <a:latin typeface="Myriad Pro"/>
              <a:cs typeface="Myriad Pro"/>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964" y="0"/>
            <a:ext cx="8394321" cy="5157342"/>
          </a:xfrm>
          <a:prstGeom prst="rect">
            <a:avLst/>
          </a:prstGeom>
        </p:spPr>
      </p:pic>
    </p:spTree>
    <p:extLst>
      <p:ext uri="{BB962C8B-B14F-4D97-AF65-F5344CB8AC3E}">
        <p14:creationId xmlns:p14="http://schemas.microsoft.com/office/powerpoint/2010/main" val="3746949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bloc4.jpg"/>
          <p:cNvPicPr>
            <a:picLocks noChangeAspect="1"/>
          </p:cNvPicPr>
          <p:nvPr/>
        </p:nvPicPr>
        <p:blipFill rotWithShape="1">
          <a:blip r:embed="rId3">
            <a:extLst>
              <a:ext uri="{28A0092B-C50C-407E-A947-70E740481C1C}">
                <a14:useLocalDpi xmlns:a14="http://schemas.microsoft.com/office/drawing/2010/main" val="0"/>
              </a:ext>
            </a:extLst>
          </a:blip>
          <a:srcRect r="30514"/>
          <a:stretch/>
        </p:blipFill>
        <p:spPr>
          <a:xfrm>
            <a:off x="0" y="0"/>
            <a:ext cx="9165286" cy="5157340"/>
          </a:xfrm>
          <a:prstGeom prst="rect">
            <a:avLst/>
          </a:prstGeom>
        </p:spPr>
      </p:pic>
      <p:sp>
        <p:nvSpPr>
          <p:cNvPr id="3" name="Rectangle 2"/>
          <p:cNvSpPr/>
          <p:nvPr/>
        </p:nvSpPr>
        <p:spPr>
          <a:xfrm>
            <a:off x="0" y="0"/>
            <a:ext cx="9165285" cy="5157340"/>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 name="Picture 4"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13" name="Rectangle 12">
            <a:extLst>
              <a:ext uri="{FF2B5EF4-FFF2-40B4-BE49-F238E27FC236}">
                <a16:creationId xmlns="" xmlns:a16="http://schemas.microsoft.com/office/drawing/2014/main" id="{A816B27C-5279-EC4F-95AD-35EC8766D66E}"/>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4" name="ZoneTexte 17">
            <a:extLst>
              <a:ext uri="{FF2B5EF4-FFF2-40B4-BE49-F238E27FC236}">
                <a16:creationId xmlns="" xmlns:a16="http://schemas.microsoft.com/office/drawing/2014/main" id="{ABBC1970-A16E-9341-A476-0577FEF1ED05}"/>
              </a:ext>
            </a:extLst>
          </p:cNvPr>
          <p:cNvSpPr txBox="1"/>
          <p:nvPr/>
        </p:nvSpPr>
        <p:spPr>
          <a:xfrm rot="16200000">
            <a:off x="-2259193" y="2249254"/>
            <a:ext cx="5157342" cy="658835"/>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The World of Social Networks</a:t>
            </a:r>
            <a:endParaRPr lang="en-CA" altLang="fr-FR" sz="2800" dirty="0">
              <a:solidFill>
                <a:srgbClr val="7AC142"/>
              </a:solidFill>
              <a:latin typeface="Myriad Pro"/>
              <a:cs typeface="Myriad Pro"/>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388" y="658072"/>
            <a:ext cx="6550021" cy="4016816"/>
          </a:xfrm>
          <a:prstGeom prst="rect">
            <a:avLst/>
          </a:prstGeom>
        </p:spPr>
      </p:pic>
    </p:spTree>
    <p:extLst>
      <p:ext uri="{BB962C8B-B14F-4D97-AF65-F5344CB8AC3E}">
        <p14:creationId xmlns:p14="http://schemas.microsoft.com/office/powerpoint/2010/main" val="248184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c_montreal.jpg"/>
          <p:cNvPicPr>
            <a:picLocks noChangeAspect="1"/>
          </p:cNvPicPr>
          <p:nvPr/>
        </p:nvPicPr>
        <p:blipFill rotWithShape="1">
          <a:blip r:embed="rId3">
            <a:extLst>
              <a:ext uri="{28A0092B-C50C-407E-A947-70E740481C1C}">
                <a14:useLocalDpi xmlns:a14="http://schemas.microsoft.com/office/drawing/2010/main" val="0"/>
              </a:ext>
            </a:extLst>
          </a:blip>
          <a:srcRect r="770"/>
          <a:stretch/>
        </p:blipFill>
        <p:spPr>
          <a:xfrm>
            <a:off x="-25986" y="-22860"/>
            <a:ext cx="9169986" cy="5360670"/>
          </a:xfrm>
          <a:prstGeom prst="rect">
            <a:avLst/>
          </a:prstGeom>
        </p:spPr>
      </p:pic>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8" name="Rectangle 7">
            <a:extLst>
              <a:ext uri="{FF2B5EF4-FFF2-40B4-BE49-F238E27FC236}">
                <a16:creationId xmlns="" xmlns:a16="http://schemas.microsoft.com/office/drawing/2014/main" id="{A816B27C-5279-EC4F-95AD-35EC8766D66E}"/>
              </a:ext>
            </a:extLst>
          </p:cNvPr>
          <p:cNvSpPr/>
          <p:nvPr/>
        </p:nvSpPr>
        <p:spPr>
          <a:xfrm>
            <a:off x="0" y="0"/>
            <a:ext cx="770965" cy="533781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ZoneTexte 17">
            <a:extLst>
              <a:ext uri="{FF2B5EF4-FFF2-40B4-BE49-F238E27FC236}">
                <a16:creationId xmlns="" xmlns:a16="http://schemas.microsoft.com/office/drawing/2014/main" id="{ABBC1970-A16E-9341-A476-0577FEF1ED05}"/>
              </a:ext>
            </a:extLst>
          </p:cNvPr>
          <p:cNvSpPr txBox="1"/>
          <p:nvPr/>
        </p:nvSpPr>
        <p:spPr>
          <a:xfrm rot="16200000">
            <a:off x="-2248067" y="2350405"/>
            <a:ext cx="5157342" cy="456535"/>
          </a:xfrm>
          <a:prstGeom prst="rect">
            <a:avLst/>
          </a:prstGeom>
          <a:noFill/>
        </p:spPr>
        <p:txBody>
          <a:bodyPr wrap="square" rtlCol="0" anchor="ctr">
            <a:spAutoFit/>
          </a:bodyPr>
          <a:lstStyle/>
          <a:p>
            <a:pPr algn="ctr">
              <a:lnSpc>
                <a:spcPct val="150000"/>
              </a:lnSpc>
              <a:spcBef>
                <a:spcPct val="0"/>
              </a:spcBef>
            </a:pPr>
            <a:r>
              <a:rPr lang="en-CA" altLang="fr-FR" dirty="0" smtClean="0">
                <a:solidFill>
                  <a:srgbClr val="7AC142"/>
                </a:solidFill>
                <a:latin typeface="Myriad Pro"/>
                <a:cs typeface="Myriad Pro"/>
              </a:rPr>
              <a:t>How Did Social Networking Change the Internet?</a:t>
            </a:r>
            <a:endParaRPr lang="en-CA" altLang="fr-FR" dirty="0">
              <a:solidFill>
                <a:srgbClr val="7AC142"/>
              </a:solidFill>
              <a:latin typeface="Myriad Pro"/>
              <a:cs typeface="Myriad Pro"/>
            </a:endParaRPr>
          </a:p>
        </p:txBody>
      </p:sp>
      <p:sp>
        <p:nvSpPr>
          <p:cNvPr id="5" name="ZoneTexte 4"/>
          <p:cNvSpPr txBox="1"/>
          <p:nvPr/>
        </p:nvSpPr>
        <p:spPr>
          <a:xfrm>
            <a:off x="1484796" y="1952819"/>
            <a:ext cx="6654492" cy="646331"/>
          </a:xfrm>
          <a:prstGeom prst="rect">
            <a:avLst/>
          </a:prstGeom>
          <a:noFill/>
        </p:spPr>
        <p:txBody>
          <a:bodyPr wrap="square" rtlCol="0">
            <a:spAutoFit/>
          </a:bodyPr>
          <a:lstStyle/>
          <a:p>
            <a:r>
              <a:rPr lang="fr-CA" dirty="0" err="1" smtClean="0">
                <a:solidFill>
                  <a:schemeClr val="bg1"/>
                </a:solidFill>
                <a:latin typeface="Myriad Pro"/>
              </a:rPr>
              <a:t>Before</a:t>
            </a:r>
            <a:r>
              <a:rPr lang="fr-CA" dirty="0" smtClean="0">
                <a:solidFill>
                  <a:schemeClr val="bg1"/>
                </a:solidFill>
                <a:latin typeface="Myriad Pro"/>
              </a:rPr>
              <a:t> Social Networking, the Internet </a:t>
            </a:r>
            <a:r>
              <a:rPr lang="fr-CA" dirty="0" err="1" smtClean="0">
                <a:solidFill>
                  <a:schemeClr val="bg1"/>
                </a:solidFill>
                <a:latin typeface="Myriad Pro"/>
              </a:rPr>
              <a:t>was</a:t>
            </a:r>
            <a:r>
              <a:rPr lang="fr-CA" dirty="0" smtClean="0">
                <a:solidFill>
                  <a:schemeClr val="bg1"/>
                </a:solidFill>
                <a:latin typeface="Myriad Pro"/>
              </a:rPr>
              <a:t> a </a:t>
            </a:r>
            <a:r>
              <a:rPr lang="fr-CA" dirty="0" err="1" smtClean="0">
                <a:solidFill>
                  <a:schemeClr val="bg1"/>
                </a:solidFill>
                <a:latin typeface="Myriad Pro"/>
              </a:rPr>
              <a:t>Centralized</a:t>
            </a:r>
            <a:r>
              <a:rPr lang="fr-CA" dirty="0" smtClean="0">
                <a:solidFill>
                  <a:schemeClr val="bg1"/>
                </a:solidFill>
                <a:latin typeface="Myriad Pro"/>
              </a:rPr>
              <a:t> </a:t>
            </a:r>
            <a:r>
              <a:rPr lang="fr-CA" dirty="0" err="1" smtClean="0">
                <a:solidFill>
                  <a:schemeClr val="bg1"/>
                </a:solidFill>
                <a:latin typeface="Myriad Pro"/>
              </a:rPr>
              <a:t>platform</a:t>
            </a:r>
            <a:endParaRPr lang="fr-CA" dirty="0">
              <a:solidFill>
                <a:schemeClr val="bg1"/>
              </a:solidFill>
              <a:latin typeface="Myriad Pro"/>
            </a:endParaRPr>
          </a:p>
        </p:txBody>
      </p:sp>
      <p:sp>
        <p:nvSpPr>
          <p:cNvPr id="67" name="ZoneTexte 66"/>
          <p:cNvSpPr txBox="1"/>
          <p:nvPr/>
        </p:nvSpPr>
        <p:spPr>
          <a:xfrm>
            <a:off x="3643331" y="4675095"/>
            <a:ext cx="2356477" cy="369332"/>
          </a:xfrm>
          <a:prstGeom prst="rect">
            <a:avLst/>
          </a:prstGeom>
          <a:noFill/>
        </p:spPr>
        <p:txBody>
          <a:bodyPr wrap="square" rtlCol="0">
            <a:spAutoFit/>
          </a:bodyPr>
          <a:lstStyle/>
          <a:p>
            <a:pPr algn="ctr"/>
            <a:r>
              <a:rPr lang="fr-CA" dirty="0" err="1" smtClean="0">
                <a:solidFill>
                  <a:schemeClr val="bg1"/>
                </a:solidFill>
                <a:latin typeface="Myriad Pro"/>
              </a:rPr>
              <a:t>Centralized</a:t>
            </a:r>
            <a:r>
              <a:rPr lang="fr-CA" dirty="0" smtClean="0">
                <a:solidFill>
                  <a:schemeClr val="bg1"/>
                </a:solidFill>
                <a:latin typeface="Myriad Pro"/>
              </a:rPr>
              <a:t> Model</a:t>
            </a:r>
            <a:endParaRPr lang="fr-CA" dirty="0">
              <a:solidFill>
                <a:schemeClr val="bg1"/>
              </a:solidFill>
              <a:latin typeface="Myriad Pro"/>
            </a:endParaRPr>
          </a:p>
        </p:txBody>
      </p:sp>
      <p:grpSp>
        <p:nvGrpSpPr>
          <p:cNvPr id="70" name="Groupe 69"/>
          <p:cNvGrpSpPr/>
          <p:nvPr/>
        </p:nvGrpSpPr>
        <p:grpSpPr>
          <a:xfrm>
            <a:off x="3395535" y="1327000"/>
            <a:ext cx="2833013" cy="3244404"/>
            <a:chOff x="3271269" y="1129585"/>
            <a:chExt cx="2833013" cy="3244404"/>
          </a:xfrm>
        </p:grpSpPr>
        <p:grpSp>
          <p:nvGrpSpPr>
            <p:cNvPr id="69" name="Groupe 68"/>
            <p:cNvGrpSpPr/>
            <p:nvPr/>
          </p:nvGrpSpPr>
          <p:grpSpPr>
            <a:xfrm>
              <a:off x="3271269" y="1129585"/>
              <a:ext cx="2833013" cy="3244404"/>
              <a:chOff x="3142502" y="1140459"/>
              <a:chExt cx="2833013" cy="3244404"/>
            </a:xfrm>
          </p:grpSpPr>
          <p:sp>
            <p:nvSpPr>
              <p:cNvPr id="7" name="Ellipse 6"/>
              <p:cNvSpPr/>
              <p:nvPr/>
            </p:nvSpPr>
            <p:spPr>
              <a:xfrm>
                <a:off x="3142502" y="2938953"/>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 name="Ellipse 12"/>
              <p:cNvSpPr/>
              <p:nvPr/>
            </p:nvSpPr>
            <p:spPr>
              <a:xfrm>
                <a:off x="3237550" y="1677095"/>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Ellipse 13"/>
              <p:cNvSpPr/>
              <p:nvPr/>
            </p:nvSpPr>
            <p:spPr>
              <a:xfrm>
                <a:off x="5175831" y="1628754"/>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 name="Ellipse 14"/>
              <p:cNvSpPr/>
              <p:nvPr/>
            </p:nvSpPr>
            <p:spPr>
              <a:xfrm>
                <a:off x="4169783" y="3587776"/>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6" name="Ellipse 15"/>
              <p:cNvSpPr/>
              <p:nvPr/>
            </p:nvSpPr>
            <p:spPr>
              <a:xfrm>
                <a:off x="5189302" y="2938953"/>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7" name="Ellipse 16"/>
              <p:cNvSpPr/>
              <p:nvPr/>
            </p:nvSpPr>
            <p:spPr>
              <a:xfrm>
                <a:off x="4165902" y="2395632"/>
                <a:ext cx="786213" cy="786213"/>
              </a:xfrm>
              <a:prstGeom prst="ellipse">
                <a:avLst/>
              </a:prstGeom>
              <a:gradFill>
                <a:gsLst>
                  <a:gs pos="0">
                    <a:schemeClr val="accent1">
                      <a:tint val="100000"/>
                      <a:shade val="100000"/>
                      <a:satMod val="130000"/>
                    </a:schemeClr>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8" name="Ellipse 17"/>
              <p:cNvSpPr/>
              <p:nvPr/>
            </p:nvSpPr>
            <p:spPr>
              <a:xfrm>
                <a:off x="4165901" y="1140459"/>
                <a:ext cx="786213" cy="786213"/>
              </a:xfrm>
              <a:prstGeom prst="ellipse">
                <a:avLst/>
              </a:prstGeom>
              <a:gradFill>
                <a:gsLst>
                  <a:gs pos="100000">
                    <a:schemeClr val="accent2"/>
                  </a:gs>
                  <a:gs pos="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19" name="Connecteur droit 18"/>
              <p:cNvCxnSpPr>
                <a:stCxn id="18" idx="4"/>
                <a:endCxn id="17" idx="0"/>
              </p:cNvCxnSpPr>
              <p:nvPr/>
            </p:nvCxnSpPr>
            <p:spPr>
              <a:xfrm>
                <a:off x="4559008" y="1926672"/>
                <a:ext cx="1" cy="4689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a:stCxn id="14" idx="3"/>
              </p:cNvCxnSpPr>
              <p:nvPr/>
            </p:nvCxnSpPr>
            <p:spPr>
              <a:xfrm flipH="1">
                <a:off x="4874158" y="2299829"/>
                <a:ext cx="416811" cy="24129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a:stCxn id="16" idx="1"/>
              </p:cNvCxnSpPr>
              <p:nvPr/>
            </p:nvCxnSpPr>
            <p:spPr>
              <a:xfrm flipH="1" flipV="1">
                <a:off x="4968098" y="2883927"/>
                <a:ext cx="336342" cy="170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p:cNvCxnSpPr>
                <a:stCxn id="15" idx="0"/>
                <a:endCxn id="17" idx="4"/>
              </p:cNvCxnSpPr>
              <p:nvPr/>
            </p:nvCxnSpPr>
            <p:spPr>
              <a:xfrm flipH="1" flipV="1">
                <a:off x="4559009" y="3181845"/>
                <a:ext cx="3881" cy="405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a:stCxn id="7" idx="7"/>
              </p:cNvCxnSpPr>
              <p:nvPr/>
            </p:nvCxnSpPr>
            <p:spPr>
              <a:xfrm flipV="1">
                <a:off x="3813577" y="2883927"/>
                <a:ext cx="336342" cy="170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a:stCxn id="13" idx="5"/>
                <a:endCxn id="17" idx="1"/>
              </p:cNvCxnSpPr>
              <p:nvPr/>
            </p:nvCxnSpPr>
            <p:spPr>
              <a:xfrm>
                <a:off x="3908625" y="2348170"/>
                <a:ext cx="372415" cy="162600"/>
              </a:xfrm>
              <a:prstGeom prst="line">
                <a:avLst/>
              </a:prstGeom>
            </p:spPr>
            <p:style>
              <a:lnRef idx="2">
                <a:schemeClr val="accent1"/>
              </a:lnRef>
              <a:fillRef idx="0">
                <a:schemeClr val="accent1"/>
              </a:fillRef>
              <a:effectRef idx="1">
                <a:schemeClr val="accent1"/>
              </a:effectRef>
              <a:fontRef idx="minor">
                <a:schemeClr val="tx1"/>
              </a:fontRef>
            </p:style>
          </p:cxnSp>
          <p:pic>
            <p:nvPicPr>
              <p:cNvPr id="54" name="Imag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39802" y="1297426"/>
                <a:ext cx="638410" cy="638410"/>
              </a:xfrm>
              <a:prstGeom prst="rect">
                <a:avLst/>
              </a:prstGeom>
            </p:spPr>
          </p:pic>
          <p:pic>
            <p:nvPicPr>
              <p:cNvPr id="55" name="Imag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62777" y="1805130"/>
                <a:ext cx="638410" cy="638410"/>
              </a:xfrm>
              <a:prstGeom prst="rect">
                <a:avLst/>
              </a:prstGeom>
            </p:spPr>
          </p:pic>
          <p:pic>
            <p:nvPicPr>
              <p:cNvPr id="57" name="Imag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24225" y="1848629"/>
                <a:ext cx="638410" cy="638410"/>
              </a:xfrm>
              <a:prstGeom prst="rect">
                <a:avLst/>
              </a:prstGeom>
            </p:spPr>
          </p:pic>
          <p:pic>
            <p:nvPicPr>
              <p:cNvPr id="58" name="Imag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22843" y="3108043"/>
                <a:ext cx="638410" cy="638410"/>
              </a:xfrm>
              <a:prstGeom prst="rect">
                <a:avLst/>
              </a:prstGeom>
            </p:spPr>
          </p:pic>
          <p:pic>
            <p:nvPicPr>
              <p:cNvPr id="59" name="Imag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49332" y="3746453"/>
                <a:ext cx="638410" cy="638410"/>
              </a:xfrm>
              <a:prstGeom prst="rect">
                <a:avLst/>
              </a:prstGeom>
            </p:spPr>
          </p:pic>
          <p:pic>
            <p:nvPicPr>
              <p:cNvPr id="60" name="Imag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53675" y="3096199"/>
                <a:ext cx="638410" cy="638410"/>
              </a:xfrm>
              <a:prstGeom prst="rect">
                <a:avLst/>
              </a:prstGeom>
            </p:spPr>
          </p:pic>
        </p:grpSp>
        <p:pic>
          <p:nvPicPr>
            <p:cNvPr id="56" name="Imag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80571" y="2534987"/>
              <a:ext cx="638410" cy="638410"/>
            </a:xfrm>
            <a:prstGeom prst="rect">
              <a:avLst/>
            </a:prstGeom>
          </p:spPr>
        </p:pic>
      </p:grpSp>
    </p:spTree>
    <p:extLst>
      <p:ext uri="{BB962C8B-B14F-4D97-AF65-F5344CB8AC3E}">
        <p14:creationId xmlns:p14="http://schemas.microsoft.com/office/powerpoint/2010/main" val="5787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0.06297 L 4.72222E-6 -0.25247 " pathEditMode="relative" rAng="0" ptsTypes="AA">
                                      <p:cBhvr>
                                        <p:cTn id="6" dur="2000" fill="hold"/>
                                        <p:tgtEl>
                                          <p:spTgt spid="5"/>
                                        </p:tgtEl>
                                        <p:attrNameLst>
                                          <p:attrName>ppt_x</p:attrName>
                                          <p:attrName>ppt_y</p:attrName>
                                        </p:attrNameLst>
                                      </p:cBhvr>
                                      <p:rCtr x="0" y="-1577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c_montreal.jpg"/>
          <p:cNvPicPr>
            <a:picLocks noChangeAspect="1"/>
          </p:cNvPicPr>
          <p:nvPr/>
        </p:nvPicPr>
        <p:blipFill rotWithShape="1">
          <a:blip r:embed="rId3">
            <a:extLst>
              <a:ext uri="{28A0092B-C50C-407E-A947-70E740481C1C}">
                <a14:useLocalDpi xmlns:a14="http://schemas.microsoft.com/office/drawing/2010/main" val="0"/>
              </a:ext>
            </a:extLst>
          </a:blip>
          <a:srcRect r="770"/>
          <a:stretch/>
        </p:blipFill>
        <p:spPr>
          <a:xfrm>
            <a:off x="-25986" y="-22860"/>
            <a:ext cx="9169986" cy="5360670"/>
          </a:xfrm>
          <a:prstGeom prst="rect">
            <a:avLst/>
          </a:prstGeom>
        </p:spPr>
      </p:pic>
      <p:sp>
        <p:nvSpPr>
          <p:cNvPr id="8" name="Rectangle 7">
            <a:extLst>
              <a:ext uri="{FF2B5EF4-FFF2-40B4-BE49-F238E27FC236}">
                <a16:creationId xmlns="" xmlns:a16="http://schemas.microsoft.com/office/drawing/2014/main" id="{A816B27C-5279-EC4F-95AD-35EC8766D66E}"/>
              </a:ext>
            </a:extLst>
          </p:cNvPr>
          <p:cNvSpPr/>
          <p:nvPr/>
        </p:nvSpPr>
        <p:spPr>
          <a:xfrm>
            <a:off x="0" y="0"/>
            <a:ext cx="770965" cy="533781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ZoneTexte 17">
            <a:extLst>
              <a:ext uri="{FF2B5EF4-FFF2-40B4-BE49-F238E27FC236}">
                <a16:creationId xmlns="" xmlns:a16="http://schemas.microsoft.com/office/drawing/2014/main" id="{ABBC1970-A16E-9341-A476-0577FEF1ED05}"/>
              </a:ext>
            </a:extLst>
          </p:cNvPr>
          <p:cNvSpPr txBox="1"/>
          <p:nvPr/>
        </p:nvSpPr>
        <p:spPr>
          <a:xfrm rot="16200000">
            <a:off x="-2248067" y="2350405"/>
            <a:ext cx="5157342" cy="456535"/>
          </a:xfrm>
          <a:prstGeom prst="rect">
            <a:avLst/>
          </a:prstGeom>
          <a:noFill/>
        </p:spPr>
        <p:txBody>
          <a:bodyPr wrap="square" rtlCol="0" anchor="ctr">
            <a:spAutoFit/>
          </a:bodyPr>
          <a:lstStyle/>
          <a:p>
            <a:pPr algn="ctr">
              <a:lnSpc>
                <a:spcPct val="150000"/>
              </a:lnSpc>
              <a:spcBef>
                <a:spcPct val="0"/>
              </a:spcBef>
            </a:pPr>
            <a:r>
              <a:rPr lang="en-CA" altLang="fr-FR" dirty="0" smtClean="0">
                <a:solidFill>
                  <a:srgbClr val="7AC142"/>
                </a:solidFill>
                <a:latin typeface="Myriad Pro"/>
                <a:cs typeface="Myriad Pro"/>
              </a:rPr>
              <a:t>The Major Internet Backbone by year 2000</a:t>
            </a:r>
            <a:endParaRPr lang="en-CA" altLang="fr-FR" dirty="0">
              <a:solidFill>
                <a:srgbClr val="7AC142"/>
              </a:solidFill>
              <a:latin typeface="Myriad Pro"/>
              <a:cs typeface="Myriad Pro"/>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380" y="350520"/>
            <a:ext cx="6590153" cy="4655820"/>
          </a:xfrm>
          <a:prstGeom prst="rect">
            <a:avLst/>
          </a:prstGeom>
        </p:spPr>
      </p:pic>
    </p:spTree>
    <p:extLst>
      <p:ext uri="{BB962C8B-B14F-4D97-AF65-F5344CB8AC3E}">
        <p14:creationId xmlns:p14="http://schemas.microsoft.com/office/powerpoint/2010/main" val="640530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oc_montreal.jpg"/>
          <p:cNvPicPr>
            <a:picLocks noChangeAspect="1"/>
          </p:cNvPicPr>
          <p:nvPr/>
        </p:nvPicPr>
        <p:blipFill rotWithShape="1">
          <a:blip r:embed="rId3">
            <a:extLst>
              <a:ext uri="{28A0092B-C50C-407E-A947-70E740481C1C}">
                <a14:useLocalDpi xmlns:a14="http://schemas.microsoft.com/office/drawing/2010/main" val="0"/>
              </a:ext>
            </a:extLst>
          </a:blip>
          <a:srcRect r="770"/>
          <a:stretch/>
        </p:blipFill>
        <p:spPr>
          <a:xfrm>
            <a:off x="-25986" y="-22860"/>
            <a:ext cx="9169986" cy="5360670"/>
          </a:xfrm>
          <a:prstGeom prst="rect">
            <a:avLst/>
          </a:prstGeom>
        </p:spPr>
      </p:pic>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8" name="Rectangle 7">
            <a:extLst>
              <a:ext uri="{FF2B5EF4-FFF2-40B4-BE49-F238E27FC236}">
                <a16:creationId xmlns="" xmlns:a16="http://schemas.microsoft.com/office/drawing/2014/main" id="{A816B27C-5279-EC4F-95AD-35EC8766D66E}"/>
              </a:ext>
            </a:extLst>
          </p:cNvPr>
          <p:cNvSpPr/>
          <p:nvPr/>
        </p:nvSpPr>
        <p:spPr>
          <a:xfrm>
            <a:off x="0" y="0"/>
            <a:ext cx="770965" cy="533781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ZoneTexte 17">
            <a:extLst>
              <a:ext uri="{FF2B5EF4-FFF2-40B4-BE49-F238E27FC236}">
                <a16:creationId xmlns="" xmlns:a16="http://schemas.microsoft.com/office/drawing/2014/main" id="{ABBC1970-A16E-9341-A476-0577FEF1ED05}"/>
              </a:ext>
            </a:extLst>
          </p:cNvPr>
          <p:cNvSpPr txBox="1"/>
          <p:nvPr/>
        </p:nvSpPr>
        <p:spPr>
          <a:xfrm rot="16200000">
            <a:off x="-2248067" y="2350405"/>
            <a:ext cx="5157342" cy="456535"/>
          </a:xfrm>
          <a:prstGeom prst="rect">
            <a:avLst/>
          </a:prstGeom>
          <a:noFill/>
        </p:spPr>
        <p:txBody>
          <a:bodyPr wrap="square" rtlCol="0" anchor="ctr">
            <a:spAutoFit/>
          </a:bodyPr>
          <a:lstStyle/>
          <a:p>
            <a:pPr algn="ctr">
              <a:lnSpc>
                <a:spcPct val="150000"/>
              </a:lnSpc>
              <a:spcBef>
                <a:spcPct val="0"/>
              </a:spcBef>
            </a:pPr>
            <a:r>
              <a:rPr lang="en-CA" altLang="fr-FR" dirty="0" smtClean="0">
                <a:solidFill>
                  <a:srgbClr val="7AC142"/>
                </a:solidFill>
                <a:latin typeface="Myriad Pro"/>
                <a:cs typeface="Myriad Pro"/>
              </a:rPr>
              <a:t>How Did Social Networking Change the Internet?</a:t>
            </a:r>
            <a:endParaRPr lang="en-CA" altLang="fr-FR" dirty="0">
              <a:solidFill>
                <a:srgbClr val="7AC142"/>
              </a:solidFill>
              <a:latin typeface="Myriad Pro"/>
              <a:cs typeface="Myriad Pro"/>
            </a:endParaRPr>
          </a:p>
        </p:txBody>
      </p:sp>
      <p:sp>
        <p:nvSpPr>
          <p:cNvPr id="5" name="ZoneTexte 4"/>
          <p:cNvSpPr txBox="1"/>
          <p:nvPr/>
        </p:nvSpPr>
        <p:spPr>
          <a:xfrm>
            <a:off x="971250" y="2646681"/>
            <a:ext cx="7972465" cy="646331"/>
          </a:xfrm>
          <a:prstGeom prst="rect">
            <a:avLst/>
          </a:prstGeom>
          <a:noFill/>
        </p:spPr>
        <p:txBody>
          <a:bodyPr wrap="square" rtlCol="0">
            <a:spAutoFit/>
          </a:bodyPr>
          <a:lstStyle/>
          <a:p>
            <a:r>
              <a:rPr lang="fr-CA" dirty="0" smtClean="0">
                <a:solidFill>
                  <a:schemeClr val="bg1"/>
                </a:solidFill>
                <a:latin typeface="Myriad Pro"/>
              </a:rPr>
              <a:t>The Internet has </a:t>
            </a:r>
            <a:r>
              <a:rPr lang="fr-CA" dirty="0" err="1" smtClean="0">
                <a:solidFill>
                  <a:schemeClr val="bg1"/>
                </a:solidFill>
                <a:latin typeface="Myriad Pro"/>
              </a:rPr>
              <a:t>now</a:t>
            </a:r>
            <a:r>
              <a:rPr lang="fr-CA" dirty="0" smtClean="0">
                <a:solidFill>
                  <a:schemeClr val="bg1"/>
                </a:solidFill>
                <a:latin typeface="Myriad Pro"/>
              </a:rPr>
              <a:t> </a:t>
            </a:r>
            <a:r>
              <a:rPr lang="fr-CA" dirty="0" err="1" smtClean="0">
                <a:solidFill>
                  <a:schemeClr val="bg1"/>
                </a:solidFill>
                <a:latin typeface="Myriad Pro"/>
              </a:rPr>
              <a:t>decentralized</a:t>
            </a:r>
            <a:r>
              <a:rPr lang="fr-CA" dirty="0" smtClean="0">
                <a:solidFill>
                  <a:schemeClr val="bg1"/>
                </a:solidFill>
                <a:latin typeface="Myriad Pro"/>
              </a:rPr>
              <a:t> in a </a:t>
            </a:r>
            <a:r>
              <a:rPr lang="fr-CA" dirty="0" err="1" smtClean="0">
                <a:solidFill>
                  <a:schemeClr val="bg1"/>
                </a:solidFill>
                <a:latin typeface="Myriad Pro"/>
              </a:rPr>
              <a:t>way</a:t>
            </a:r>
            <a:r>
              <a:rPr lang="fr-CA" dirty="0" smtClean="0">
                <a:solidFill>
                  <a:schemeClr val="bg1"/>
                </a:solidFill>
                <a:latin typeface="Myriad Pro"/>
              </a:rPr>
              <a:t> </a:t>
            </a:r>
            <a:r>
              <a:rPr lang="fr-CA" dirty="0" err="1" smtClean="0">
                <a:solidFill>
                  <a:schemeClr val="bg1"/>
                </a:solidFill>
                <a:latin typeface="Myriad Pro"/>
              </a:rPr>
              <a:t>that</a:t>
            </a:r>
            <a:r>
              <a:rPr lang="fr-CA" dirty="0" smtClean="0">
                <a:solidFill>
                  <a:schemeClr val="bg1"/>
                </a:solidFill>
                <a:latin typeface="Myriad Pro"/>
              </a:rPr>
              <a:t> </a:t>
            </a:r>
            <a:r>
              <a:rPr lang="fr-CA" dirty="0" err="1" smtClean="0">
                <a:solidFill>
                  <a:schemeClr val="bg1"/>
                </a:solidFill>
                <a:latin typeface="Myriad Pro"/>
              </a:rPr>
              <a:t>it</a:t>
            </a:r>
            <a:r>
              <a:rPr lang="fr-CA" dirty="0" smtClean="0">
                <a:solidFill>
                  <a:schemeClr val="bg1"/>
                </a:solidFill>
                <a:latin typeface="Myriad Pro"/>
              </a:rPr>
              <a:t> </a:t>
            </a:r>
            <a:r>
              <a:rPr lang="fr-CA" dirty="0" err="1" smtClean="0">
                <a:solidFill>
                  <a:schemeClr val="bg1"/>
                </a:solidFill>
                <a:latin typeface="Myriad Pro"/>
              </a:rPr>
              <a:t>is</a:t>
            </a:r>
            <a:r>
              <a:rPr lang="fr-CA" dirty="0" smtClean="0">
                <a:solidFill>
                  <a:schemeClr val="bg1"/>
                </a:solidFill>
                <a:latin typeface="Myriad Pro"/>
              </a:rPr>
              <a:t> </a:t>
            </a:r>
            <a:r>
              <a:rPr lang="fr-CA" dirty="0" err="1" smtClean="0">
                <a:solidFill>
                  <a:schemeClr val="bg1"/>
                </a:solidFill>
                <a:latin typeface="Myriad Pro"/>
              </a:rPr>
              <a:t>now</a:t>
            </a:r>
            <a:r>
              <a:rPr lang="fr-CA" dirty="0" smtClean="0">
                <a:solidFill>
                  <a:schemeClr val="bg1"/>
                </a:solidFill>
                <a:latin typeface="Myriad Pro"/>
              </a:rPr>
              <a:t> spread </a:t>
            </a:r>
            <a:r>
              <a:rPr lang="fr-CA" dirty="0" err="1" smtClean="0">
                <a:solidFill>
                  <a:schemeClr val="bg1"/>
                </a:solidFill>
                <a:latin typeface="Myriad Pro"/>
              </a:rPr>
              <a:t>amongst</a:t>
            </a:r>
            <a:r>
              <a:rPr lang="fr-CA" dirty="0" smtClean="0">
                <a:solidFill>
                  <a:schemeClr val="bg1"/>
                </a:solidFill>
                <a:latin typeface="Myriad Pro"/>
              </a:rPr>
              <a:t> </a:t>
            </a:r>
            <a:r>
              <a:rPr lang="fr-CA" dirty="0" err="1" smtClean="0">
                <a:solidFill>
                  <a:schemeClr val="bg1"/>
                </a:solidFill>
                <a:latin typeface="Myriad Pro"/>
              </a:rPr>
              <a:t>its</a:t>
            </a:r>
            <a:r>
              <a:rPr lang="fr-CA" dirty="0" smtClean="0">
                <a:solidFill>
                  <a:schemeClr val="bg1"/>
                </a:solidFill>
                <a:latin typeface="Myriad Pro"/>
              </a:rPr>
              <a:t> </a:t>
            </a:r>
            <a:r>
              <a:rPr lang="fr-CA" dirty="0" err="1" smtClean="0">
                <a:solidFill>
                  <a:schemeClr val="bg1"/>
                </a:solidFill>
                <a:latin typeface="Myriad Pro"/>
              </a:rPr>
              <a:t>users</a:t>
            </a:r>
            <a:endParaRPr lang="fr-CA" dirty="0">
              <a:solidFill>
                <a:schemeClr val="bg1"/>
              </a:solidFill>
              <a:latin typeface="Myriad Pro"/>
            </a:endParaRPr>
          </a:p>
        </p:txBody>
      </p:sp>
      <p:sp>
        <p:nvSpPr>
          <p:cNvPr id="67" name="ZoneTexte 66"/>
          <p:cNvSpPr txBox="1"/>
          <p:nvPr/>
        </p:nvSpPr>
        <p:spPr>
          <a:xfrm>
            <a:off x="3643331" y="4675095"/>
            <a:ext cx="2356477" cy="369332"/>
          </a:xfrm>
          <a:prstGeom prst="rect">
            <a:avLst/>
          </a:prstGeom>
          <a:noFill/>
        </p:spPr>
        <p:txBody>
          <a:bodyPr wrap="square" rtlCol="0">
            <a:spAutoFit/>
          </a:bodyPr>
          <a:lstStyle/>
          <a:p>
            <a:pPr algn="ctr"/>
            <a:r>
              <a:rPr lang="fr-CA" dirty="0" err="1" smtClean="0">
                <a:solidFill>
                  <a:schemeClr val="bg1"/>
                </a:solidFill>
                <a:latin typeface="Myriad Pro"/>
              </a:rPr>
              <a:t>Decentralized</a:t>
            </a:r>
            <a:r>
              <a:rPr lang="fr-CA" dirty="0" smtClean="0">
                <a:solidFill>
                  <a:schemeClr val="bg1"/>
                </a:solidFill>
                <a:latin typeface="Myriad Pro"/>
              </a:rPr>
              <a:t> Model</a:t>
            </a:r>
            <a:endParaRPr lang="fr-CA" dirty="0">
              <a:solidFill>
                <a:schemeClr val="bg1"/>
              </a:solidFill>
              <a:latin typeface="Myriad Pro"/>
            </a:endParaRPr>
          </a:p>
        </p:txBody>
      </p:sp>
      <p:grpSp>
        <p:nvGrpSpPr>
          <p:cNvPr id="3" name="Groupe 2"/>
          <p:cNvGrpSpPr/>
          <p:nvPr/>
        </p:nvGrpSpPr>
        <p:grpSpPr>
          <a:xfrm>
            <a:off x="3368795" y="1205836"/>
            <a:ext cx="2887910" cy="3487983"/>
            <a:chOff x="3368795" y="1205836"/>
            <a:chExt cx="2887910" cy="3487983"/>
          </a:xfrm>
        </p:grpSpPr>
        <p:sp>
          <p:nvSpPr>
            <p:cNvPr id="30" name="Ellipse 29"/>
            <p:cNvSpPr/>
            <p:nvPr/>
          </p:nvSpPr>
          <p:spPr>
            <a:xfrm>
              <a:off x="3368795" y="3154490"/>
              <a:ext cx="786213" cy="786213"/>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1" name="Ellipse 30"/>
            <p:cNvSpPr/>
            <p:nvPr/>
          </p:nvSpPr>
          <p:spPr>
            <a:xfrm>
              <a:off x="3463843" y="1892632"/>
              <a:ext cx="786213" cy="786213"/>
            </a:xfrm>
            <a:prstGeom prst="ellipse">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2" name="Ellipse 31"/>
            <p:cNvSpPr/>
            <p:nvPr/>
          </p:nvSpPr>
          <p:spPr>
            <a:xfrm>
              <a:off x="5470492" y="1844291"/>
              <a:ext cx="786213" cy="786213"/>
            </a:xfrm>
            <a:prstGeom prst="ellipse">
              <a:avLst/>
            </a:prstGeom>
            <a:gradFill>
              <a:gsLst>
                <a:gs pos="0">
                  <a:srgbClr val="FFC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3" name="Ellipse 32"/>
            <p:cNvSpPr/>
            <p:nvPr/>
          </p:nvSpPr>
          <p:spPr>
            <a:xfrm>
              <a:off x="4396076" y="3863135"/>
              <a:ext cx="786213" cy="786213"/>
            </a:xfrm>
            <a:prstGeom prst="ellipse">
              <a:avLst/>
            </a:prstGeom>
            <a:gradFill>
              <a:gsLst>
                <a:gs pos="17000">
                  <a:schemeClr val="bg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4" name="Ellipse 33"/>
            <p:cNvSpPr/>
            <p:nvPr/>
          </p:nvSpPr>
          <p:spPr>
            <a:xfrm>
              <a:off x="5415595" y="3154490"/>
              <a:ext cx="786213" cy="786213"/>
            </a:xfrm>
            <a:prstGeom prst="ellipse">
              <a:avLst/>
            </a:prstGeom>
            <a:gradFill>
              <a:gsLst>
                <a:gs pos="0">
                  <a:srgbClr val="7030A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5" name="Ellipse 34"/>
            <p:cNvSpPr/>
            <p:nvPr/>
          </p:nvSpPr>
          <p:spPr>
            <a:xfrm>
              <a:off x="4473773" y="1205836"/>
              <a:ext cx="786213" cy="786213"/>
            </a:xfrm>
            <a:prstGeom prst="ellipse">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36" name="Connecteur droit avec flèche 35"/>
            <p:cNvCxnSpPr/>
            <p:nvPr/>
          </p:nvCxnSpPr>
          <p:spPr>
            <a:xfrm>
              <a:off x="5829768" y="2775997"/>
              <a:ext cx="0" cy="2795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flipV="1">
              <a:off x="3787539" y="2776162"/>
              <a:ext cx="0" cy="279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flipV="1">
              <a:off x="4180101" y="1810584"/>
              <a:ext cx="263659" cy="181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5289999" y="1719939"/>
              <a:ext cx="263659" cy="1436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flipH="1">
              <a:off x="5259986" y="3841430"/>
              <a:ext cx="200536" cy="2139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flipH="1" flipV="1">
              <a:off x="4043697" y="3960038"/>
              <a:ext cx="282236" cy="231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2" name="Imag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42241" y="3321628"/>
              <a:ext cx="638410" cy="638410"/>
            </a:xfrm>
            <a:prstGeom prst="rect">
              <a:avLst/>
            </a:prstGeom>
          </p:spPr>
        </p:pic>
        <p:pic>
          <p:nvPicPr>
            <p:cNvPr id="43" name="Imag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36400" y="2050103"/>
              <a:ext cx="638410" cy="638410"/>
            </a:xfrm>
            <a:prstGeom prst="rect">
              <a:avLst/>
            </a:prstGeom>
          </p:spPr>
        </p:pic>
        <p:pic>
          <p:nvPicPr>
            <p:cNvPr id="44" name="Imag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61343" y="1375331"/>
              <a:ext cx="638410" cy="638410"/>
            </a:xfrm>
            <a:prstGeom prst="rect">
              <a:avLst/>
            </a:prstGeom>
          </p:spPr>
        </p:pic>
        <p:pic>
          <p:nvPicPr>
            <p:cNvPr id="45" name="Imag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44393" y="2014971"/>
              <a:ext cx="638410" cy="638410"/>
            </a:xfrm>
            <a:prstGeom prst="rect">
              <a:avLst/>
            </a:prstGeom>
          </p:spPr>
        </p:pic>
        <p:pic>
          <p:nvPicPr>
            <p:cNvPr id="46" name="Imag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510563" y="3333613"/>
              <a:ext cx="638410" cy="638410"/>
            </a:xfrm>
            <a:prstGeom prst="rect">
              <a:avLst/>
            </a:prstGeom>
          </p:spPr>
        </p:pic>
        <p:pic>
          <p:nvPicPr>
            <p:cNvPr id="47" name="Imag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69977" y="4055409"/>
              <a:ext cx="638410" cy="638410"/>
            </a:xfrm>
            <a:prstGeom prst="rect">
              <a:avLst/>
            </a:prstGeom>
          </p:spPr>
        </p:pic>
      </p:grpSp>
    </p:spTree>
    <p:extLst>
      <p:ext uri="{BB962C8B-B14F-4D97-AF65-F5344CB8AC3E}">
        <p14:creationId xmlns:p14="http://schemas.microsoft.com/office/powerpoint/2010/main" val="16612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4.93827E-7 L 0.00087 -0.37963 " pathEditMode="relative" rAng="0" ptsTypes="AA">
                                      <p:cBhvr>
                                        <p:cTn id="6" dur="2000" fill="hold"/>
                                        <p:tgtEl>
                                          <p:spTgt spid="5"/>
                                        </p:tgtEl>
                                        <p:attrNameLst>
                                          <p:attrName>ppt_x</p:attrName>
                                          <p:attrName>ppt_y</p:attrName>
                                        </p:attrNameLst>
                                      </p:cBhvr>
                                      <p:rCtr x="35" y="-1898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100000"/>
                <a:shade val="100000"/>
                <a:satMod val="130000"/>
              </a:schemeClr>
            </a:gs>
            <a:gs pos="100000">
              <a:schemeClr val="bg1"/>
            </a:gs>
          </a:gsLst>
          <a:lin ang="16200000" scaled="0"/>
        </a:gradFill>
        <a:effectLst/>
      </p:bgPr>
    </p:bg>
    <p:spTree>
      <p:nvGrpSpPr>
        <p:cNvPr id="1" name=""/>
        <p:cNvGrpSpPr/>
        <p:nvPr/>
      </p:nvGrpSpPr>
      <p:grpSpPr>
        <a:xfrm>
          <a:off x="0" y="0"/>
          <a:ext cx="0" cy="0"/>
          <a:chOff x="0" y="0"/>
          <a:chExt cx="0" cy="0"/>
        </a:xfrm>
      </p:grpSpPr>
      <p:pic>
        <p:nvPicPr>
          <p:cNvPr id="4" name="Picture 3" descr="bloc5.jpg"/>
          <p:cNvPicPr>
            <a:picLocks noChangeAspect="1"/>
          </p:cNvPicPr>
          <p:nvPr/>
        </p:nvPicPr>
        <p:blipFill rotWithShape="1">
          <a:blip r:embed="rId3">
            <a:extLst>
              <a:ext uri="{28A0092B-C50C-407E-A947-70E740481C1C}">
                <a14:useLocalDpi xmlns:a14="http://schemas.microsoft.com/office/drawing/2010/main" val="0"/>
              </a:ext>
            </a:extLst>
          </a:blip>
          <a:srcRect l="9876" r="10124"/>
          <a:stretch/>
        </p:blipFill>
        <p:spPr>
          <a:xfrm>
            <a:off x="-1" y="0"/>
            <a:ext cx="9144001" cy="5143500"/>
          </a:xfrm>
          <a:prstGeom prst="rect">
            <a:avLst/>
          </a:prstGeom>
        </p:spPr>
      </p:pic>
      <p:sp>
        <p:nvSpPr>
          <p:cNvPr id="5" name="Rectangle 4"/>
          <p:cNvSpPr/>
          <p:nvPr/>
        </p:nvSpPr>
        <p:spPr>
          <a:xfrm>
            <a:off x="-21285" y="1"/>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pic>
        <p:nvPicPr>
          <p:cNvPr id="6" name="Picture 5"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7" name="Rectangle 6">
            <a:extLst>
              <a:ext uri="{FF2B5EF4-FFF2-40B4-BE49-F238E27FC236}">
                <a16:creationId xmlns="" xmlns:a16="http://schemas.microsoft.com/office/drawing/2014/main" id="{A816B27C-5279-EC4F-95AD-35EC8766D66E}"/>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ZoneTexte 17">
            <a:extLst>
              <a:ext uri="{FF2B5EF4-FFF2-40B4-BE49-F238E27FC236}">
                <a16:creationId xmlns="" xmlns:a16="http://schemas.microsoft.com/office/drawing/2014/main" id="{ABBC1970-A16E-9341-A476-0577FEF1ED05}"/>
              </a:ext>
            </a:extLst>
          </p:cNvPr>
          <p:cNvSpPr txBox="1"/>
          <p:nvPr/>
        </p:nvSpPr>
        <p:spPr>
          <a:xfrm rot="16200000">
            <a:off x="-2248067" y="2248069"/>
            <a:ext cx="5157342" cy="661207"/>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Internet Service Providers</a:t>
            </a:r>
            <a:endParaRPr lang="en-CA" altLang="fr-FR" sz="2800" dirty="0">
              <a:solidFill>
                <a:srgbClr val="7AC142"/>
              </a:solidFill>
              <a:latin typeface="Myriad Pro"/>
              <a:cs typeface="Myriad Pro"/>
            </a:endParaRPr>
          </a:p>
        </p:txBody>
      </p:sp>
      <p:sp>
        <p:nvSpPr>
          <p:cNvPr id="2" name="Triangle isocèle 1"/>
          <p:cNvSpPr/>
          <p:nvPr/>
        </p:nvSpPr>
        <p:spPr>
          <a:xfrm rot="10800000">
            <a:off x="1179712" y="929915"/>
            <a:ext cx="3613004" cy="4044269"/>
          </a:xfrm>
          <a:prstGeom prst="triangle">
            <a:avLst/>
          </a:prstGeom>
          <a:gradFill>
            <a:gsLst>
              <a:gs pos="0">
                <a:schemeClr val="accent1"/>
              </a:gs>
              <a:gs pos="100000">
                <a:schemeClr val="bg1">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9" name="Connecteur droit 8"/>
          <p:cNvCxnSpPr/>
          <p:nvPr/>
        </p:nvCxnSpPr>
        <p:spPr>
          <a:xfrm>
            <a:off x="1179711" y="2195348"/>
            <a:ext cx="61512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1255723" y="3504937"/>
            <a:ext cx="615091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2552662" y="3794131"/>
            <a:ext cx="930165" cy="369332"/>
          </a:xfrm>
          <a:prstGeom prst="rect">
            <a:avLst/>
          </a:prstGeom>
          <a:noFill/>
        </p:spPr>
        <p:txBody>
          <a:bodyPr wrap="square" rtlCol="0">
            <a:spAutoFit/>
          </a:bodyPr>
          <a:lstStyle/>
          <a:p>
            <a:r>
              <a:rPr lang="fr-CA" b="1" dirty="0" err="1" smtClean="0">
                <a:solidFill>
                  <a:schemeClr val="bg1"/>
                </a:solidFill>
                <a:latin typeface="Arial Black" panose="020B0A04020102020204" pitchFamily="34" charset="0"/>
              </a:rPr>
              <a:t>Tier</a:t>
            </a:r>
            <a:r>
              <a:rPr lang="fr-CA" b="1" dirty="0" smtClean="0">
                <a:solidFill>
                  <a:schemeClr val="bg1"/>
                </a:solidFill>
                <a:latin typeface="Arial Black" panose="020B0A04020102020204" pitchFamily="34" charset="0"/>
              </a:rPr>
              <a:t> 1</a:t>
            </a:r>
            <a:endParaRPr lang="fr-CA" b="1" dirty="0">
              <a:solidFill>
                <a:schemeClr val="bg1"/>
              </a:solidFill>
              <a:latin typeface="Arial Black" panose="020B0A04020102020204" pitchFamily="34" charset="0"/>
            </a:endParaRPr>
          </a:p>
        </p:txBody>
      </p:sp>
      <p:sp>
        <p:nvSpPr>
          <p:cNvPr id="17" name="ZoneTexte 16"/>
          <p:cNvSpPr txBox="1"/>
          <p:nvPr/>
        </p:nvSpPr>
        <p:spPr>
          <a:xfrm>
            <a:off x="2507975" y="2719126"/>
            <a:ext cx="930165" cy="369332"/>
          </a:xfrm>
          <a:prstGeom prst="rect">
            <a:avLst/>
          </a:prstGeom>
          <a:noFill/>
        </p:spPr>
        <p:txBody>
          <a:bodyPr wrap="square" rtlCol="0">
            <a:spAutoFit/>
          </a:bodyPr>
          <a:lstStyle/>
          <a:p>
            <a:r>
              <a:rPr lang="fr-CA" b="1" dirty="0" err="1" smtClean="0">
                <a:solidFill>
                  <a:schemeClr val="bg1"/>
                </a:solidFill>
                <a:latin typeface="Arial Black" panose="020B0A04020102020204" pitchFamily="34" charset="0"/>
              </a:rPr>
              <a:t>Tier</a:t>
            </a:r>
            <a:r>
              <a:rPr lang="fr-CA" b="1" dirty="0" smtClean="0">
                <a:solidFill>
                  <a:schemeClr val="bg1"/>
                </a:solidFill>
                <a:latin typeface="Arial Black" panose="020B0A04020102020204" pitchFamily="34" charset="0"/>
              </a:rPr>
              <a:t> 2</a:t>
            </a:r>
            <a:endParaRPr lang="fr-CA" b="1" dirty="0">
              <a:solidFill>
                <a:schemeClr val="bg1"/>
              </a:solidFill>
              <a:latin typeface="Arial Black" panose="020B0A04020102020204" pitchFamily="34" charset="0"/>
            </a:endParaRPr>
          </a:p>
        </p:txBody>
      </p:sp>
      <p:sp>
        <p:nvSpPr>
          <p:cNvPr id="18" name="ZoneTexte 17"/>
          <p:cNvSpPr txBox="1"/>
          <p:nvPr/>
        </p:nvSpPr>
        <p:spPr>
          <a:xfrm>
            <a:off x="2481524" y="1621230"/>
            <a:ext cx="930165" cy="369332"/>
          </a:xfrm>
          <a:prstGeom prst="rect">
            <a:avLst/>
          </a:prstGeom>
          <a:noFill/>
        </p:spPr>
        <p:txBody>
          <a:bodyPr wrap="square" rtlCol="0">
            <a:spAutoFit/>
          </a:bodyPr>
          <a:lstStyle/>
          <a:p>
            <a:r>
              <a:rPr lang="fr-CA" b="1" dirty="0" err="1" smtClean="0">
                <a:solidFill>
                  <a:schemeClr val="bg1"/>
                </a:solidFill>
                <a:latin typeface="Arial Black" panose="020B0A04020102020204" pitchFamily="34" charset="0"/>
              </a:rPr>
              <a:t>Tier</a:t>
            </a:r>
            <a:r>
              <a:rPr lang="fr-CA" b="1" dirty="0" smtClean="0">
                <a:solidFill>
                  <a:schemeClr val="bg1"/>
                </a:solidFill>
                <a:latin typeface="Arial Black" panose="020B0A04020102020204" pitchFamily="34" charset="0"/>
              </a:rPr>
              <a:t> 3</a:t>
            </a:r>
            <a:endParaRPr lang="fr-CA" b="1" dirty="0">
              <a:solidFill>
                <a:schemeClr val="bg1"/>
              </a:solidFill>
              <a:latin typeface="Arial Black" panose="020B0A04020102020204" pitchFamily="34" charset="0"/>
            </a:endParaRPr>
          </a:p>
        </p:txBody>
      </p:sp>
      <p:sp>
        <p:nvSpPr>
          <p:cNvPr id="19" name="ZoneTexte 18"/>
          <p:cNvSpPr txBox="1"/>
          <p:nvPr/>
        </p:nvSpPr>
        <p:spPr>
          <a:xfrm>
            <a:off x="4792716" y="3794131"/>
            <a:ext cx="3003332" cy="646331"/>
          </a:xfrm>
          <a:prstGeom prst="rect">
            <a:avLst/>
          </a:prstGeom>
          <a:noFill/>
        </p:spPr>
        <p:txBody>
          <a:bodyPr wrap="square" rtlCol="0">
            <a:spAutoFit/>
          </a:bodyPr>
          <a:lstStyle/>
          <a:p>
            <a:r>
              <a:rPr lang="fr-CA" dirty="0" smtClean="0">
                <a:solidFill>
                  <a:schemeClr val="bg1"/>
                </a:solidFill>
                <a:latin typeface="Myriad Pro"/>
              </a:rPr>
              <a:t>Worldwide </a:t>
            </a:r>
            <a:r>
              <a:rPr lang="fr-CA" dirty="0" err="1" smtClean="0">
                <a:solidFill>
                  <a:schemeClr val="bg1"/>
                </a:solidFill>
                <a:latin typeface="Myriad Pro"/>
              </a:rPr>
              <a:t>Coverage</a:t>
            </a:r>
            <a:r>
              <a:rPr lang="fr-CA" dirty="0" smtClean="0">
                <a:solidFill>
                  <a:schemeClr val="bg1"/>
                </a:solidFill>
                <a:latin typeface="Myriad Pro"/>
              </a:rPr>
              <a:t> </a:t>
            </a:r>
            <a:r>
              <a:rPr lang="fr-CA" dirty="0" err="1" smtClean="0">
                <a:solidFill>
                  <a:schemeClr val="bg1"/>
                </a:solidFill>
                <a:latin typeface="Myriad Pro"/>
              </a:rPr>
              <a:t>with</a:t>
            </a:r>
            <a:r>
              <a:rPr lang="fr-CA" dirty="0" smtClean="0">
                <a:solidFill>
                  <a:schemeClr val="bg1"/>
                </a:solidFill>
                <a:latin typeface="Myriad Pro"/>
              </a:rPr>
              <a:t> </a:t>
            </a:r>
            <a:r>
              <a:rPr lang="fr-CA" dirty="0" err="1" smtClean="0">
                <a:solidFill>
                  <a:schemeClr val="bg1"/>
                </a:solidFill>
                <a:latin typeface="Myriad Pro"/>
              </a:rPr>
              <a:t>their</a:t>
            </a:r>
            <a:r>
              <a:rPr lang="fr-CA" dirty="0" smtClean="0">
                <a:solidFill>
                  <a:schemeClr val="bg1"/>
                </a:solidFill>
                <a:latin typeface="Myriad Pro"/>
              </a:rPr>
              <a:t> Internet </a:t>
            </a:r>
            <a:r>
              <a:rPr lang="fr-CA" dirty="0" err="1" smtClean="0">
                <a:solidFill>
                  <a:schemeClr val="bg1"/>
                </a:solidFill>
                <a:latin typeface="Myriad Pro"/>
              </a:rPr>
              <a:t>Backbone</a:t>
            </a:r>
            <a:endParaRPr lang="fr-CA" dirty="0">
              <a:solidFill>
                <a:schemeClr val="bg1"/>
              </a:solidFill>
              <a:latin typeface="Myriad Pro"/>
            </a:endParaRPr>
          </a:p>
        </p:txBody>
      </p:sp>
      <p:sp>
        <p:nvSpPr>
          <p:cNvPr id="20" name="ZoneTexte 19"/>
          <p:cNvSpPr txBox="1"/>
          <p:nvPr/>
        </p:nvSpPr>
        <p:spPr>
          <a:xfrm>
            <a:off x="4779559" y="2280849"/>
            <a:ext cx="3003332" cy="1200329"/>
          </a:xfrm>
          <a:prstGeom prst="rect">
            <a:avLst/>
          </a:prstGeom>
          <a:noFill/>
        </p:spPr>
        <p:txBody>
          <a:bodyPr wrap="square" rtlCol="0">
            <a:spAutoFit/>
          </a:bodyPr>
          <a:lstStyle/>
          <a:p>
            <a:r>
              <a:rPr lang="fr-CA" dirty="0" err="1" smtClean="0">
                <a:solidFill>
                  <a:schemeClr val="bg1"/>
                </a:solidFill>
                <a:latin typeface="Myriad Pro"/>
              </a:rPr>
              <a:t>Regional</a:t>
            </a:r>
            <a:r>
              <a:rPr lang="fr-CA" dirty="0" smtClean="0">
                <a:solidFill>
                  <a:schemeClr val="bg1"/>
                </a:solidFill>
                <a:latin typeface="Myriad Pro"/>
              </a:rPr>
              <a:t> or National Internet </a:t>
            </a:r>
            <a:r>
              <a:rPr lang="fr-CA" dirty="0" err="1" smtClean="0">
                <a:solidFill>
                  <a:schemeClr val="bg1"/>
                </a:solidFill>
                <a:latin typeface="Myriad Pro"/>
              </a:rPr>
              <a:t>Backbone</a:t>
            </a:r>
            <a:r>
              <a:rPr lang="fr-CA" dirty="0" smtClean="0">
                <a:solidFill>
                  <a:schemeClr val="bg1"/>
                </a:solidFill>
                <a:latin typeface="Myriad Pro"/>
              </a:rPr>
              <a:t> </a:t>
            </a:r>
            <a:r>
              <a:rPr lang="fr-CA" dirty="0" err="1" smtClean="0">
                <a:solidFill>
                  <a:schemeClr val="bg1"/>
                </a:solidFill>
                <a:latin typeface="Myriad Pro"/>
              </a:rPr>
              <a:t>that</a:t>
            </a:r>
            <a:r>
              <a:rPr lang="fr-CA" dirty="0" smtClean="0">
                <a:solidFill>
                  <a:schemeClr val="bg1"/>
                </a:solidFill>
                <a:latin typeface="Myriad Pro"/>
              </a:rPr>
              <a:t> </a:t>
            </a:r>
            <a:r>
              <a:rPr lang="fr-CA" dirty="0" err="1" smtClean="0">
                <a:solidFill>
                  <a:schemeClr val="bg1"/>
                </a:solidFill>
                <a:latin typeface="Myriad Pro"/>
              </a:rPr>
              <a:t>purchases</a:t>
            </a:r>
            <a:r>
              <a:rPr lang="fr-CA" dirty="0" smtClean="0">
                <a:solidFill>
                  <a:schemeClr val="bg1"/>
                </a:solidFill>
                <a:latin typeface="Myriad Pro"/>
              </a:rPr>
              <a:t> </a:t>
            </a:r>
            <a:r>
              <a:rPr lang="fr-CA" dirty="0" err="1" smtClean="0">
                <a:solidFill>
                  <a:schemeClr val="bg1"/>
                </a:solidFill>
                <a:latin typeface="Myriad Pro"/>
              </a:rPr>
              <a:t>from</a:t>
            </a:r>
            <a:r>
              <a:rPr lang="fr-CA" dirty="0" smtClean="0">
                <a:solidFill>
                  <a:schemeClr val="bg1"/>
                </a:solidFill>
                <a:latin typeface="Myriad Pro"/>
              </a:rPr>
              <a:t> </a:t>
            </a:r>
            <a:r>
              <a:rPr lang="fr-CA" dirty="0" err="1" smtClean="0">
                <a:solidFill>
                  <a:schemeClr val="bg1"/>
                </a:solidFill>
                <a:latin typeface="Myriad Pro"/>
              </a:rPr>
              <a:t>Tier</a:t>
            </a:r>
            <a:r>
              <a:rPr lang="fr-CA" dirty="0" smtClean="0">
                <a:solidFill>
                  <a:schemeClr val="bg1"/>
                </a:solidFill>
                <a:latin typeface="Myriad Pro"/>
              </a:rPr>
              <a:t> 1 or </a:t>
            </a:r>
            <a:r>
              <a:rPr lang="fr-CA" dirty="0" err="1" smtClean="0">
                <a:solidFill>
                  <a:schemeClr val="bg1"/>
                </a:solidFill>
                <a:latin typeface="Myriad Pro"/>
              </a:rPr>
              <a:t>other</a:t>
            </a:r>
            <a:r>
              <a:rPr lang="fr-CA" dirty="0" smtClean="0">
                <a:solidFill>
                  <a:schemeClr val="bg1"/>
                </a:solidFill>
                <a:latin typeface="Myriad Pro"/>
              </a:rPr>
              <a:t> </a:t>
            </a:r>
            <a:r>
              <a:rPr lang="fr-CA" dirty="0" err="1" smtClean="0">
                <a:solidFill>
                  <a:schemeClr val="bg1"/>
                </a:solidFill>
                <a:latin typeface="Myriad Pro"/>
              </a:rPr>
              <a:t>Tier</a:t>
            </a:r>
            <a:r>
              <a:rPr lang="fr-CA" dirty="0" smtClean="0">
                <a:solidFill>
                  <a:schemeClr val="bg1"/>
                </a:solidFill>
                <a:latin typeface="Myriad Pro"/>
              </a:rPr>
              <a:t> 2 Providers</a:t>
            </a:r>
            <a:endParaRPr lang="fr-CA" dirty="0">
              <a:solidFill>
                <a:schemeClr val="bg1"/>
              </a:solidFill>
              <a:latin typeface="Myriad Pro"/>
            </a:endParaRPr>
          </a:p>
        </p:txBody>
      </p:sp>
      <p:sp>
        <p:nvSpPr>
          <p:cNvPr id="21" name="ZoneTexte 20"/>
          <p:cNvSpPr txBox="1"/>
          <p:nvPr/>
        </p:nvSpPr>
        <p:spPr>
          <a:xfrm>
            <a:off x="4779559" y="958210"/>
            <a:ext cx="3130551" cy="923330"/>
          </a:xfrm>
          <a:prstGeom prst="rect">
            <a:avLst/>
          </a:prstGeom>
          <a:noFill/>
        </p:spPr>
        <p:txBody>
          <a:bodyPr wrap="square" rtlCol="0">
            <a:spAutoFit/>
          </a:bodyPr>
          <a:lstStyle/>
          <a:p>
            <a:r>
              <a:rPr lang="fr-CA" dirty="0" err="1" smtClean="0">
                <a:solidFill>
                  <a:schemeClr val="bg1"/>
                </a:solidFill>
                <a:latin typeface="Myriad Pro"/>
              </a:rPr>
              <a:t>Usually</a:t>
            </a:r>
            <a:r>
              <a:rPr lang="fr-CA" dirty="0" smtClean="0">
                <a:solidFill>
                  <a:schemeClr val="bg1"/>
                </a:solidFill>
                <a:latin typeface="Myriad Pro"/>
              </a:rPr>
              <a:t> </a:t>
            </a:r>
            <a:r>
              <a:rPr lang="fr-CA" dirty="0" err="1" smtClean="0">
                <a:solidFill>
                  <a:schemeClr val="bg1"/>
                </a:solidFill>
                <a:latin typeface="Myriad Pro"/>
              </a:rPr>
              <a:t>mostly</a:t>
            </a:r>
            <a:r>
              <a:rPr lang="fr-CA" dirty="0" smtClean="0">
                <a:solidFill>
                  <a:schemeClr val="bg1"/>
                </a:solidFill>
                <a:latin typeface="Myriad Pro"/>
              </a:rPr>
              <a:t> </a:t>
            </a:r>
            <a:r>
              <a:rPr lang="fr-CA" dirty="0" err="1" smtClean="0">
                <a:solidFill>
                  <a:schemeClr val="bg1"/>
                </a:solidFill>
                <a:latin typeface="Myriad Pro"/>
              </a:rPr>
              <a:t>resellers</a:t>
            </a:r>
            <a:r>
              <a:rPr lang="fr-CA" dirty="0" smtClean="0">
                <a:solidFill>
                  <a:schemeClr val="bg1"/>
                </a:solidFill>
                <a:latin typeface="Myriad Pro"/>
              </a:rPr>
              <a:t> </a:t>
            </a:r>
            <a:r>
              <a:rPr lang="fr-CA" dirty="0" err="1" smtClean="0">
                <a:solidFill>
                  <a:schemeClr val="bg1"/>
                </a:solidFill>
                <a:latin typeface="Myriad Pro"/>
              </a:rPr>
              <a:t>that</a:t>
            </a:r>
            <a:r>
              <a:rPr lang="fr-CA" dirty="0" smtClean="0">
                <a:solidFill>
                  <a:schemeClr val="bg1"/>
                </a:solidFill>
                <a:latin typeface="Myriad Pro"/>
              </a:rPr>
              <a:t> </a:t>
            </a:r>
            <a:r>
              <a:rPr lang="fr-CA" dirty="0" err="1" smtClean="0">
                <a:solidFill>
                  <a:schemeClr val="bg1"/>
                </a:solidFill>
                <a:latin typeface="Myriad Pro"/>
              </a:rPr>
              <a:t>purchase</a:t>
            </a:r>
            <a:r>
              <a:rPr lang="fr-CA" dirty="0" smtClean="0">
                <a:solidFill>
                  <a:schemeClr val="bg1"/>
                </a:solidFill>
                <a:latin typeface="Myriad Pro"/>
              </a:rPr>
              <a:t> </a:t>
            </a:r>
            <a:r>
              <a:rPr lang="fr-CA" dirty="0" err="1" smtClean="0">
                <a:solidFill>
                  <a:schemeClr val="bg1"/>
                </a:solidFill>
                <a:latin typeface="Myriad Pro"/>
              </a:rPr>
              <a:t>mostly</a:t>
            </a:r>
            <a:r>
              <a:rPr lang="fr-CA" dirty="0" smtClean="0">
                <a:solidFill>
                  <a:schemeClr val="bg1"/>
                </a:solidFill>
                <a:latin typeface="Myriad Pro"/>
              </a:rPr>
              <a:t> </a:t>
            </a:r>
            <a:r>
              <a:rPr lang="fr-CA" dirty="0" err="1" smtClean="0">
                <a:solidFill>
                  <a:schemeClr val="bg1"/>
                </a:solidFill>
                <a:latin typeface="Myriad Pro"/>
              </a:rPr>
              <a:t>from</a:t>
            </a:r>
            <a:r>
              <a:rPr lang="fr-CA" dirty="0" smtClean="0">
                <a:solidFill>
                  <a:schemeClr val="bg1"/>
                </a:solidFill>
                <a:latin typeface="Myriad Pro"/>
              </a:rPr>
              <a:t> </a:t>
            </a:r>
            <a:r>
              <a:rPr lang="fr-CA" dirty="0" err="1" smtClean="0">
                <a:solidFill>
                  <a:schemeClr val="bg1"/>
                </a:solidFill>
                <a:latin typeface="Myriad Pro"/>
              </a:rPr>
              <a:t>Tier</a:t>
            </a:r>
            <a:r>
              <a:rPr lang="fr-CA" dirty="0" smtClean="0">
                <a:solidFill>
                  <a:schemeClr val="bg1"/>
                </a:solidFill>
                <a:latin typeface="Myriad Pro"/>
              </a:rPr>
              <a:t> 2</a:t>
            </a:r>
          </a:p>
          <a:p>
            <a:r>
              <a:rPr lang="fr-CA" dirty="0" smtClean="0">
                <a:solidFill>
                  <a:schemeClr val="bg1"/>
                </a:solidFill>
                <a:latin typeface="Myriad Pro"/>
              </a:rPr>
              <a:t>Internet Service Providers</a:t>
            </a:r>
            <a:endParaRPr lang="fr-CA" dirty="0">
              <a:solidFill>
                <a:schemeClr val="bg1"/>
              </a:solidFill>
              <a:latin typeface="Myriad Pro"/>
            </a:endParaRPr>
          </a:p>
        </p:txBody>
      </p:sp>
      <p:sp>
        <p:nvSpPr>
          <p:cNvPr id="23" name="ZoneTexte 22"/>
          <p:cNvSpPr txBox="1"/>
          <p:nvPr/>
        </p:nvSpPr>
        <p:spPr>
          <a:xfrm>
            <a:off x="2392680" y="205740"/>
            <a:ext cx="4404360" cy="369332"/>
          </a:xfrm>
          <a:prstGeom prst="rect">
            <a:avLst/>
          </a:prstGeom>
          <a:noFill/>
        </p:spPr>
        <p:txBody>
          <a:bodyPr wrap="square" rtlCol="0">
            <a:spAutoFit/>
          </a:bodyPr>
          <a:lstStyle/>
          <a:p>
            <a:r>
              <a:rPr lang="fr-CA" dirty="0" smtClean="0">
                <a:solidFill>
                  <a:schemeClr val="bg1"/>
                </a:solidFill>
                <a:latin typeface="Myriad Pro"/>
              </a:rPr>
              <a:t>How </a:t>
            </a:r>
            <a:r>
              <a:rPr lang="fr-CA" dirty="0" err="1" smtClean="0">
                <a:solidFill>
                  <a:schemeClr val="bg1"/>
                </a:solidFill>
                <a:latin typeface="Myriad Pro"/>
              </a:rPr>
              <a:t>does</a:t>
            </a:r>
            <a:r>
              <a:rPr lang="fr-CA" dirty="0" smtClean="0">
                <a:solidFill>
                  <a:schemeClr val="bg1"/>
                </a:solidFill>
                <a:latin typeface="Myriad Pro"/>
              </a:rPr>
              <a:t> </a:t>
            </a:r>
            <a:r>
              <a:rPr lang="fr-CA" dirty="0" err="1" smtClean="0">
                <a:solidFill>
                  <a:schemeClr val="bg1"/>
                </a:solidFill>
                <a:latin typeface="Myriad Pro"/>
              </a:rPr>
              <a:t>that</a:t>
            </a:r>
            <a:r>
              <a:rPr lang="fr-CA" dirty="0" smtClean="0">
                <a:solidFill>
                  <a:schemeClr val="bg1"/>
                </a:solidFill>
                <a:latin typeface="Myriad Pro"/>
              </a:rPr>
              <a:t> impact </a:t>
            </a:r>
            <a:r>
              <a:rPr lang="fr-CA" dirty="0" err="1" smtClean="0">
                <a:solidFill>
                  <a:schemeClr val="bg1"/>
                </a:solidFill>
                <a:latin typeface="Myriad Pro"/>
              </a:rPr>
              <a:t>our</a:t>
            </a:r>
            <a:r>
              <a:rPr lang="fr-CA" dirty="0" smtClean="0">
                <a:solidFill>
                  <a:schemeClr val="bg1"/>
                </a:solidFill>
                <a:latin typeface="Myriad Pro"/>
              </a:rPr>
              <a:t> Internet??</a:t>
            </a:r>
            <a:endParaRPr lang="fr-CA" dirty="0">
              <a:solidFill>
                <a:schemeClr val="bg1"/>
              </a:solidFill>
              <a:latin typeface="Myriad Pro"/>
            </a:endParaRPr>
          </a:p>
        </p:txBody>
      </p:sp>
    </p:spTree>
    <p:extLst>
      <p:ext uri="{BB962C8B-B14F-4D97-AF65-F5344CB8AC3E}">
        <p14:creationId xmlns:p14="http://schemas.microsoft.com/office/powerpoint/2010/main" val="3808474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2952" y="-1781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32953" y="0"/>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 xmlns:a16="http://schemas.microsoft.com/office/drawing/2014/main" id="{A816B27C-5279-EC4F-95AD-35EC8766D66E}"/>
              </a:ext>
            </a:extLst>
          </p:cNvPr>
          <p:cNvSpPr/>
          <p:nvPr/>
        </p:nvSpPr>
        <p:spPr>
          <a:xfrm>
            <a:off x="-32954" y="-17817"/>
            <a:ext cx="770965" cy="496052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ZoneTexte 17">
            <a:extLst>
              <a:ext uri="{FF2B5EF4-FFF2-40B4-BE49-F238E27FC236}">
                <a16:creationId xmlns="" xmlns:a16="http://schemas.microsoft.com/office/drawing/2014/main" id="{ABBC1970-A16E-9341-A476-0577FEF1ED05}"/>
              </a:ext>
            </a:extLst>
          </p:cNvPr>
          <p:cNvSpPr txBox="1"/>
          <p:nvPr/>
        </p:nvSpPr>
        <p:spPr>
          <a:xfrm rot="16200000">
            <a:off x="-2276644" y="2239481"/>
            <a:ext cx="5157342" cy="661207"/>
          </a:xfrm>
          <a:prstGeom prst="rect">
            <a:avLst/>
          </a:prstGeom>
          <a:noFill/>
        </p:spPr>
        <p:txBody>
          <a:bodyPr wrap="square" rtlCol="0" anchor="ctr">
            <a:spAutoFit/>
          </a:bodyPr>
          <a:lstStyle/>
          <a:p>
            <a:pPr algn="ctr">
              <a:lnSpc>
                <a:spcPct val="150000"/>
              </a:lnSpc>
              <a:spcBef>
                <a:spcPct val="0"/>
              </a:spcBef>
            </a:pPr>
            <a:r>
              <a:rPr lang="fr-CA" altLang="fr-FR" sz="2800" dirty="0" smtClean="0">
                <a:solidFill>
                  <a:srgbClr val="7AC142"/>
                </a:solidFill>
                <a:latin typeface="Myriad Pro"/>
                <a:cs typeface="Myriad Pro"/>
              </a:rPr>
              <a:t>The Internet </a:t>
            </a:r>
            <a:r>
              <a:rPr lang="fr-CA" altLang="fr-FR" sz="2800" dirty="0" err="1" smtClean="0">
                <a:solidFill>
                  <a:srgbClr val="7AC142"/>
                </a:solidFill>
                <a:latin typeface="Myriad Pro"/>
                <a:cs typeface="Myriad Pro"/>
              </a:rPr>
              <a:t>is</a:t>
            </a:r>
            <a:r>
              <a:rPr lang="fr-CA" altLang="fr-FR" sz="2800" dirty="0" smtClean="0">
                <a:solidFill>
                  <a:srgbClr val="7AC142"/>
                </a:solidFill>
                <a:latin typeface="Myriad Pro"/>
                <a:cs typeface="Myriad Pro"/>
              </a:rPr>
              <a:t> </a:t>
            </a:r>
            <a:r>
              <a:rPr lang="fr-CA" altLang="fr-FR" sz="2800" dirty="0" err="1" smtClean="0">
                <a:solidFill>
                  <a:srgbClr val="7AC142"/>
                </a:solidFill>
                <a:latin typeface="Myriad Pro"/>
                <a:cs typeface="Myriad Pro"/>
              </a:rPr>
              <a:t>changing</a:t>
            </a:r>
            <a:endParaRPr lang="en-CA" altLang="fr-FR" sz="2800" dirty="0">
              <a:solidFill>
                <a:srgbClr val="7AC142"/>
              </a:solidFill>
              <a:latin typeface="Myriad Pro"/>
              <a:cs typeface="Myriad Pro"/>
            </a:endParaRPr>
          </a:p>
        </p:txBody>
      </p:sp>
      <p:pic>
        <p:nvPicPr>
          <p:cNvPr id="10" name="Picture 9">
            <a:extLst>
              <a:ext uri="{FF2B5EF4-FFF2-40B4-BE49-F238E27FC236}">
                <a16:creationId xmlns="" xmlns:a16="http://schemas.microsoft.com/office/drawing/2014/main" id="{FD5A41A3-9429-FC46-A75C-03DF32F7C040}"/>
              </a:ext>
            </a:extLst>
          </p:cNvPr>
          <p:cNvPicPr>
            <a:picLocks noChangeAspect="1"/>
          </p:cNvPicPr>
          <p:nvPr/>
        </p:nvPicPr>
        <p:blipFill>
          <a:blip r:embed="rId4"/>
          <a:stretch>
            <a:fillRect/>
          </a:stretch>
        </p:blipFill>
        <p:spPr>
          <a:xfrm>
            <a:off x="738011" y="0"/>
            <a:ext cx="8394321" cy="5143500"/>
          </a:xfrm>
          <a:prstGeom prst="rect">
            <a:avLst/>
          </a:prstGeom>
        </p:spPr>
      </p:pic>
      <p:pic>
        <p:nvPicPr>
          <p:cNvPr id="4" name="Picture 3" descr="Fibrenoire_logo_fondnoi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12" name="Rectangle 11">
            <a:extLst>
              <a:ext uri="{FF2B5EF4-FFF2-40B4-BE49-F238E27FC236}">
                <a16:creationId xmlns="" xmlns:a16="http://schemas.microsoft.com/office/drawing/2014/main" id="{82B95000-8703-524A-9AB3-2C38C31DA301}"/>
              </a:ext>
            </a:extLst>
          </p:cNvPr>
          <p:cNvSpPr/>
          <p:nvPr/>
        </p:nvSpPr>
        <p:spPr>
          <a:xfrm>
            <a:off x="1392964" y="688734"/>
            <a:ext cx="6887911" cy="378926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llipse 12"/>
          <p:cNvSpPr/>
          <p:nvPr/>
        </p:nvSpPr>
        <p:spPr>
          <a:xfrm>
            <a:off x="2710243" y="2468585"/>
            <a:ext cx="786213" cy="786213"/>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783689" y="2635723"/>
            <a:ext cx="638410" cy="63841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0980" y="1952667"/>
            <a:ext cx="1837843" cy="1837843"/>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030" y="1516938"/>
            <a:ext cx="951647" cy="951647"/>
          </a:xfrm>
          <a:prstGeom prst="rect">
            <a:avLst/>
          </a:prstGeom>
        </p:spPr>
      </p:pic>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8991" y="2333458"/>
            <a:ext cx="1090062" cy="1090062"/>
          </a:xfrm>
          <a:prstGeom prst="rect">
            <a:avLst/>
          </a:prstGeom>
        </p:spPr>
      </p:pic>
      <p:pic>
        <p:nvPicPr>
          <p:cNvPr id="19" name="Imag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6194" y="3371837"/>
            <a:ext cx="1071665" cy="402946"/>
          </a:xfrm>
          <a:prstGeom prst="rect">
            <a:avLst/>
          </a:prstGeom>
        </p:spPr>
      </p:pic>
      <p:sp>
        <p:nvSpPr>
          <p:cNvPr id="20" name="Flèche droite 19"/>
          <p:cNvSpPr/>
          <p:nvPr/>
        </p:nvSpPr>
        <p:spPr>
          <a:xfrm>
            <a:off x="3720143" y="2878489"/>
            <a:ext cx="280077" cy="1977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1" name="Flèche droite 20"/>
          <p:cNvSpPr/>
          <p:nvPr/>
        </p:nvSpPr>
        <p:spPr>
          <a:xfrm rot="19959351">
            <a:off x="5266401" y="2257950"/>
            <a:ext cx="477165" cy="2586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2" name="Flèche droite 21"/>
          <p:cNvSpPr/>
          <p:nvPr/>
        </p:nvSpPr>
        <p:spPr>
          <a:xfrm>
            <a:off x="5300188" y="2722453"/>
            <a:ext cx="477165" cy="2586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3" name="Flèche droite 22"/>
          <p:cNvSpPr/>
          <p:nvPr/>
        </p:nvSpPr>
        <p:spPr>
          <a:xfrm rot="1920630">
            <a:off x="5292688" y="3255381"/>
            <a:ext cx="477165" cy="2586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 name="ZoneTexte 7"/>
          <p:cNvSpPr txBox="1"/>
          <p:nvPr/>
        </p:nvSpPr>
        <p:spPr>
          <a:xfrm>
            <a:off x="1940632" y="791150"/>
            <a:ext cx="5792573" cy="923330"/>
          </a:xfrm>
          <a:prstGeom prst="rect">
            <a:avLst/>
          </a:prstGeom>
          <a:noFill/>
        </p:spPr>
        <p:txBody>
          <a:bodyPr wrap="square" rtlCol="0">
            <a:spAutoFit/>
          </a:bodyPr>
          <a:lstStyle/>
          <a:p>
            <a:r>
              <a:rPr lang="fr-CA" dirty="0" err="1" smtClean="0">
                <a:latin typeface="Myriad Pro"/>
              </a:rPr>
              <a:t>Since</a:t>
            </a:r>
            <a:r>
              <a:rPr lang="fr-CA" dirty="0" smtClean="0">
                <a:latin typeface="Myriad Pro"/>
              </a:rPr>
              <a:t> the Internet </a:t>
            </a:r>
            <a:r>
              <a:rPr lang="fr-CA" dirty="0" err="1" smtClean="0">
                <a:latin typeface="Myriad Pro"/>
              </a:rPr>
              <a:t>is</a:t>
            </a:r>
            <a:r>
              <a:rPr lang="fr-CA" dirty="0" smtClean="0">
                <a:latin typeface="Myriad Pro"/>
              </a:rPr>
              <a:t> </a:t>
            </a:r>
            <a:r>
              <a:rPr lang="fr-CA" dirty="0" err="1" smtClean="0">
                <a:latin typeface="Myriad Pro"/>
              </a:rPr>
              <a:t>decentralized</a:t>
            </a:r>
            <a:r>
              <a:rPr lang="fr-CA" dirty="0" smtClean="0">
                <a:latin typeface="Myriad Pro"/>
              </a:rPr>
              <a:t>, It </a:t>
            </a:r>
            <a:r>
              <a:rPr lang="fr-CA" dirty="0" err="1" smtClean="0">
                <a:latin typeface="Myriad Pro"/>
              </a:rPr>
              <a:t>is</a:t>
            </a:r>
            <a:r>
              <a:rPr lang="fr-CA" dirty="0" smtClean="0">
                <a:latin typeface="Myriad Pro"/>
              </a:rPr>
              <a:t> no longer about how large the service </a:t>
            </a:r>
            <a:r>
              <a:rPr lang="fr-CA" dirty="0" err="1" smtClean="0">
                <a:latin typeface="Myriad Pro"/>
              </a:rPr>
              <a:t>provider’s</a:t>
            </a:r>
            <a:r>
              <a:rPr lang="fr-CA" dirty="0" smtClean="0">
                <a:latin typeface="Myriad Pro"/>
              </a:rPr>
              <a:t> network </a:t>
            </a:r>
            <a:r>
              <a:rPr lang="fr-CA" dirty="0" err="1" smtClean="0">
                <a:latin typeface="Myriad Pro"/>
              </a:rPr>
              <a:t>is</a:t>
            </a:r>
            <a:r>
              <a:rPr lang="fr-CA" dirty="0" smtClean="0">
                <a:latin typeface="Myriad Pro"/>
              </a:rPr>
              <a:t> but how </a:t>
            </a:r>
            <a:r>
              <a:rPr lang="fr-CA" dirty="0" err="1" smtClean="0">
                <a:latin typeface="Myriad Pro"/>
              </a:rPr>
              <a:t>well</a:t>
            </a:r>
            <a:r>
              <a:rPr lang="fr-CA" dirty="0" smtClean="0">
                <a:latin typeface="Myriad Pro"/>
              </a:rPr>
              <a:t> </a:t>
            </a:r>
            <a:r>
              <a:rPr lang="fr-CA" dirty="0" err="1" smtClean="0">
                <a:latin typeface="Myriad Pro"/>
              </a:rPr>
              <a:t>they’re</a:t>
            </a:r>
            <a:r>
              <a:rPr lang="fr-CA" dirty="0" smtClean="0">
                <a:latin typeface="Myriad Pro"/>
              </a:rPr>
              <a:t> </a:t>
            </a:r>
            <a:r>
              <a:rPr lang="fr-CA" dirty="0" err="1" smtClean="0">
                <a:latin typeface="Myriad Pro"/>
              </a:rPr>
              <a:t>interconnected</a:t>
            </a:r>
            <a:r>
              <a:rPr lang="fr-CA" dirty="0" smtClean="0">
                <a:latin typeface="Myriad Pro"/>
              </a:rPr>
              <a:t> to the content </a:t>
            </a:r>
            <a:r>
              <a:rPr lang="fr-CA" dirty="0" err="1" smtClean="0">
                <a:latin typeface="Myriad Pro"/>
              </a:rPr>
              <a:t>you</a:t>
            </a:r>
            <a:r>
              <a:rPr lang="fr-CA" dirty="0" smtClean="0">
                <a:latin typeface="Myriad Pro"/>
              </a:rPr>
              <a:t> </a:t>
            </a:r>
            <a:r>
              <a:rPr lang="fr-CA" dirty="0" err="1" smtClean="0">
                <a:latin typeface="Myriad Pro"/>
              </a:rPr>
              <a:t>need</a:t>
            </a:r>
            <a:r>
              <a:rPr lang="fr-CA" dirty="0" smtClean="0">
                <a:latin typeface="Myriad Pro"/>
              </a:rPr>
              <a:t>!</a:t>
            </a:r>
            <a:endParaRPr lang="fr-CA" dirty="0">
              <a:latin typeface="Myriad Pro"/>
            </a:endParaRPr>
          </a:p>
        </p:txBody>
      </p:sp>
    </p:spTree>
    <p:extLst>
      <p:ext uri="{BB962C8B-B14F-4D97-AF65-F5344CB8AC3E}">
        <p14:creationId xmlns:p14="http://schemas.microsoft.com/office/powerpoint/2010/main" val="512426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diffuseur4.jpg"/>
          <p:cNvPicPr>
            <a:picLocks noChangeAspect="1"/>
          </p:cNvPicPr>
          <p:nvPr/>
        </p:nvPicPr>
        <p:blipFill rotWithShape="1">
          <a:blip r:embed="rId3">
            <a:extLst>
              <a:ext uri="{28A0092B-C50C-407E-A947-70E740481C1C}">
                <a14:useLocalDpi xmlns:a14="http://schemas.microsoft.com/office/drawing/2010/main" val="0"/>
              </a:ext>
            </a:extLst>
          </a:blip>
          <a:srcRect l="17678" r="28914"/>
          <a:stretch/>
        </p:blipFill>
        <p:spPr>
          <a:xfrm>
            <a:off x="1" y="-17817"/>
            <a:ext cx="9144000" cy="5175717"/>
          </a:xfrm>
          <a:prstGeom prst="rect">
            <a:avLst/>
          </a:prstGeom>
        </p:spPr>
      </p:pic>
      <p:sp>
        <p:nvSpPr>
          <p:cNvPr id="4" name="Rectangle 3"/>
          <p:cNvSpPr/>
          <p:nvPr/>
        </p:nvSpPr>
        <p:spPr>
          <a:xfrm>
            <a:off x="0" y="-3230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Picture 4"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9" name="ZoneTexte 17">
            <a:extLst>
              <a:ext uri="{FF2B5EF4-FFF2-40B4-BE49-F238E27FC236}">
                <a16:creationId xmlns="" xmlns:a16="http://schemas.microsoft.com/office/drawing/2014/main" id="{8AF48292-09A8-B447-85B5-79D6B0A08C94}"/>
              </a:ext>
            </a:extLst>
          </p:cNvPr>
          <p:cNvSpPr txBox="1"/>
          <p:nvPr/>
        </p:nvSpPr>
        <p:spPr>
          <a:xfrm>
            <a:off x="613459" y="424855"/>
            <a:ext cx="4577285" cy="3970318"/>
          </a:xfrm>
          <a:prstGeom prst="rect">
            <a:avLst/>
          </a:prstGeom>
          <a:noFill/>
        </p:spPr>
        <p:txBody>
          <a:bodyPr wrap="square" rtlCol="0">
            <a:spAutoFit/>
          </a:bodyPr>
          <a:lstStyle/>
          <a:p>
            <a:pPr algn="ctr">
              <a:lnSpc>
                <a:spcPct val="150000"/>
              </a:lnSpc>
              <a:spcBef>
                <a:spcPct val="0"/>
              </a:spcBef>
            </a:pPr>
            <a:r>
              <a:rPr lang="en-CA" altLang="fr-FR" sz="2800" dirty="0" smtClean="0">
                <a:solidFill>
                  <a:schemeClr val="bg1"/>
                </a:solidFill>
                <a:latin typeface="Myriad Pro"/>
                <a:cs typeface="Myriad Pro"/>
              </a:rPr>
              <a:t>If you’re a local Internet Service Provider that gets milked by the larger Tier1 Internet backbone, what’s your play?</a:t>
            </a: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p:txBody>
      </p:sp>
      <p:grpSp>
        <p:nvGrpSpPr>
          <p:cNvPr id="8" name="Groupe 7"/>
          <p:cNvGrpSpPr/>
          <p:nvPr/>
        </p:nvGrpSpPr>
        <p:grpSpPr>
          <a:xfrm>
            <a:off x="5493528" y="662940"/>
            <a:ext cx="3033252" cy="3237928"/>
            <a:chOff x="5493528" y="662940"/>
            <a:chExt cx="3033252" cy="3237928"/>
          </a:xfrm>
        </p:grpSpPr>
        <p:sp>
          <p:nvSpPr>
            <p:cNvPr id="7" name="Rectangle 6">
              <a:extLst>
                <a:ext uri="{FF2B5EF4-FFF2-40B4-BE49-F238E27FC236}">
                  <a16:creationId xmlns="" xmlns:a16="http://schemas.microsoft.com/office/drawing/2014/main" id="{82B95000-8703-524A-9AB3-2C38C31DA301}"/>
                </a:ext>
              </a:extLst>
            </p:cNvPr>
            <p:cNvSpPr/>
            <p:nvPr/>
          </p:nvSpPr>
          <p:spPr>
            <a:xfrm>
              <a:off x="5493528" y="662940"/>
              <a:ext cx="3033252" cy="3237928"/>
            </a:xfrm>
            <a:prstGeom prst="rect">
              <a:avLst/>
            </a:prstGeom>
            <a:solidFill>
              <a:schemeClr val="bg1">
                <a:alpha val="8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526" y="1012063"/>
              <a:ext cx="2539682" cy="2539682"/>
            </a:xfrm>
            <a:prstGeom prst="rect">
              <a:avLst/>
            </a:prstGeom>
          </p:spPr>
        </p:pic>
      </p:gr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34910" y="3284640"/>
            <a:ext cx="503872" cy="503872"/>
          </a:xfrm>
          <a:prstGeom prst="rect">
            <a:avLst/>
          </a:prstGeom>
        </p:spPr>
      </p:pic>
      <p:sp>
        <p:nvSpPr>
          <p:cNvPr id="11" name="ZoneTexte 10"/>
          <p:cNvSpPr txBox="1"/>
          <p:nvPr/>
        </p:nvSpPr>
        <p:spPr>
          <a:xfrm>
            <a:off x="6499736" y="3213410"/>
            <a:ext cx="1079624" cy="646331"/>
          </a:xfrm>
          <a:prstGeom prst="rect">
            <a:avLst/>
          </a:prstGeom>
          <a:noFill/>
        </p:spPr>
        <p:txBody>
          <a:bodyPr wrap="square" rtlCol="0">
            <a:spAutoFit/>
          </a:bodyPr>
          <a:lstStyle/>
          <a:p>
            <a:pPr algn="ctr"/>
            <a:r>
              <a:rPr lang="fr-CA" dirty="0" smtClean="0"/>
              <a:t>Transit</a:t>
            </a:r>
          </a:p>
          <a:p>
            <a:pPr algn="ctr"/>
            <a:r>
              <a:rPr lang="fr-CA" dirty="0" smtClean="0"/>
              <a:t>Networks</a:t>
            </a:r>
            <a:endParaRPr lang="fr-CA" dirty="0"/>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5157" y="3284640"/>
            <a:ext cx="507150" cy="507150"/>
          </a:xfrm>
          <a:prstGeom prst="rect">
            <a:avLst/>
          </a:prstGeom>
        </p:spPr>
      </p:pic>
    </p:spTree>
    <p:extLst>
      <p:ext uri="{BB962C8B-B14F-4D97-AF65-F5344CB8AC3E}">
        <p14:creationId xmlns:p14="http://schemas.microsoft.com/office/powerpoint/2010/main" val="380627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21285" y="0"/>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5" name="Rectangle 4">
            <a:extLst>
              <a:ext uri="{FF2B5EF4-FFF2-40B4-BE49-F238E27FC236}">
                <a16:creationId xmlns="" xmlns:a16="http://schemas.microsoft.com/office/drawing/2014/main" id="{A816B27C-5279-EC4F-95AD-35EC8766D66E}"/>
              </a:ext>
            </a:extLst>
          </p:cNvPr>
          <p:cNvSpPr/>
          <p:nvPr/>
        </p:nvSpPr>
        <p:spPr>
          <a:xfrm>
            <a:off x="-16476"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ZoneTexte 17">
            <a:extLst>
              <a:ext uri="{FF2B5EF4-FFF2-40B4-BE49-F238E27FC236}">
                <a16:creationId xmlns="" xmlns:a16="http://schemas.microsoft.com/office/drawing/2014/main" id="{ABBC1970-A16E-9341-A476-0577FEF1ED05}"/>
              </a:ext>
            </a:extLst>
          </p:cNvPr>
          <p:cNvSpPr txBox="1"/>
          <p:nvPr/>
        </p:nvSpPr>
        <p:spPr>
          <a:xfrm rot="16200000">
            <a:off x="-2248067" y="2289747"/>
            <a:ext cx="5157342" cy="577850"/>
          </a:xfrm>
          <a:prstGeom prst="rect">
            <a:avLst/>
          </a:prstGeom>
          <a:noFill/>
        </p:spPr>
        <p:txBody>
          <a:bodyPr wrap="square" rtlCol="0" anchor="ctr">
            <a:spAutoFit/>
          </a:bodyPr>
          <a:lstStyle/>
          <a:p>
            <a:pPr algn="ctr">
              <a:lnSpc>
                <a:spcPct val="150000"/>
              </a:lnSpc>
              <a:spcBef>
                <a:spcPct val="0"/>
              </a:spcBef>
            </a:pPr>
            <a:r>
              <a:rPr lang="fr-CA" altLang="fr-FR" sz="2400" dirty="0" smtClean="0">
                <a:solidFill>
                  <a:srgbClr val="7AC142"/>
                </a:solidFill>
                <a:latin typeface="Myriad Pro"/>
                <a:cs typeface="Myriad Pro"/>
              </a:rPr>
              <a:t>The Concept of Network </a:t>
            </a:r>
            <a:r>
              <a:rPr lang="fr-CA" altLang="fr-FR" sz="2400" dirty="0" err="1" smtClean="0">
                <a:solidFill>
                  <a:srgbClr val="7AC142"/>
                </a:solidFill>
                <a:latin typeface="Myriad Pro"/>
                <a:cs typeface="Myriad Pro"/>
              </a:rPr>
              <a:t>Neutrality</a:t>
            </a:r>
            <a:endParaRPr lang="en-CA" altLang="fr-FR" sz="2400" dirty="0">
              <a:solidFill>
                <a:srgbClr val="7AC142"/>
              </a:solidFill>
              <a:latin typeface="Myriad Pro"/>
              <a:cs typeface="Myriad Pro"/>
            </a:endParaRPr>
          </a:p>
        </p:txBody>
      </p:sp>
      <p:sp>
        <p:nvSpPr>
          <p:cNvPr id="8" name="ZoneTexte 17">
            <a:extLst>
              <a:ext uri="{FF2B5EF4-FFF2-40B4-BE49-F238E27FC236}">
                <a16:creationId xmlns="" xmlns:a16="http://schemas.microsoft.com/office/drawing/2014/main" id="{8AF48292-09A8-B447-85B5-79D6B0A08C94}"/>
              </a:ext>
            </a:extLst>
          </p:cNvPr>
          <p:cNvSpPr txBox="1"/>
          <p:nvPr/>
        </p:nvSpPr>
        <p:spPr>
          <a:xfrm>
            <a:off x="977185" y="281599"/>
            <a:ext cx="7850837" cy="1384995"/>
          </a:xfrm>
          <a:prstGeom prst="rect">
            <a:avLst/>
          </a:prstGeom>
          <a:noFill/>
        </p:spPr>
        <p:txBody>
          <a:bodyPr wrap="square" rtlCol="0">
            <a:spAutoFit/>
          </a:bodyPr>
          <a:lstStyle/>
          <a:p>
            <a:pPr algn="ctr">
              <a:lnSpc>
                <a:spcPct val="150000"/>
              </a:lnSpc>
              <a:spcBef>
                <a:spcPct val="0"/>
              </a:spcBef>
            </a:pP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p:txBody>
      </p:sp>
      <p:sp>
        <p:nvSpPr>
          <p:cNvPr id="17" name="Rectangle 16">
            <a:extLst>
              <a:ext uri="{FF2B5EF4-FFF2-40B4-BE49-F238E27FC236}">
                <a16:creationId xmlns="" xmlns:a16="http://schemas.microsoft.com/office/drawing/2014/main" id="{82B95000-8703-524A-9AB3-2C38C31DA301}"/>
              </a:ext>
            </a:extLst>
          </p:cNvPr>
          <p:cNvSpPr/>
          <p:nvPr/>
        </p:nvSpPr>
        <p:spPr>
          <a:xfrm>
            <a:off x="973139" y="316647"/>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348" y="1886752"/>
            <a:ext cx="1856214" cy="1035439"/>
          </a:xfrm>
          <a:prstGeom prst="rect">
            <a:avLst/>
          </a:prstGeom>
        </p:spPr>
      </p:pic>
      <p:pic>
        <p:nvPicPr>
          <p:cNvPr id="10" name="Image 9"/>
          <p:cNvPicPr>
            <a:picLocks noChangeAspect="1"/>
          </p:cNvPicPr>
          <p:nvPr/>
        </p:nvPicPr>
        <p:blipFill>
          <a:blip r:embed="rId6"/>
          <a:stretch>
            <a:fillRect/>
          </a:stretch>
        </p:blipFill>
        <p:spPr>
          <a:xfrm>
            <a:off x="4923402" y="1609026"/>
            <a:ext cx="2108925" cy="1603133"/>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2559" y="1545134"/>
            <a:ext cx="1567319" cy="1567319"/>
          </a:xfrm>
          <a:prstGeom prst="rect">
            <a:avLst/>
          </a:prstGeom>
        </p:spPr>
      </p:pic>
      <p:grpSp>
        <p:nvGrpSpPr>
          <p:cNvPr id="16" name="Groupe 15"/>
          <p:cNvGrpSpPr/>
          <p:nvPr/>
        </p:nvGrpSpPr>
        <p:grpSpPr>
          <a:xfrm>
            <a:off x="3286452" y="1820222"/>
            <a:ext cx="1537166" cy="1252721"/>
            <a:chOff x="1678461" y="2272338"/>
            <a:chExt cx="1537166" cy="1252721"/>
          </a:xfrm>
        </p:grpSpPr>
        <p:pic>
          <p:nvPicPr>
            <p:cNvPr id="7" name="Image 6"/>
            <p:cNvPicPr>
              <a:picLocks noChangeAspect="1"/>
            </p:cNvPicPr>
            <p:nvPr/>
          </p:nvPicPr>
          <p:blipFill>
            <a:blip r:embed="rId6"/>
            <a:stretch>
              <a:fillRect/>
            </a:stretch>
          </p:blipFill>
          <p:spPr>
            <a:xfrm>
              <a:off x="1678461" y="2272338"/>
              <a:ext cx="1537166" cy="1168501"/>
            </a:xfrm>
            <a:prstGeom prst="rect">
              <a:avLst/>
            </a:prstGeom>
          </p:spPr>
        </p:pic>
        <p:sp>
          <p:nvSpPr>
            <p:cNvPr id="9" name="ZoneTexte 8"/>
            <p:cNvSpPr txBox="1"/>
            <p:nvPr/>
          </p:nvSpPr>
          <p:spPr>
            <a:xfrm>
              <a:off x="1911516" y="2601729"/>
              <a:ext cx="1093862" cy="923330"/>
            </a:xfrm>
            <a:prstGeom prst="rect">
              <a:avLst/>
            </a:prstGeom>
            <a:noFill/>
          </p:spPr>
          <p:txBody>
            <a:bodyPr wrap="square" rtlCol="0">
              <a:spAutoFit/>
            </a:bodyPr>
            <a:lstStyle/>
            <a:p>
              <a:pPr algn="ctr"/>
              <a:r>
                <a:rPr lang="fr-CA" dirty="0" smtClean="0"/>
                <a:t>Tier</a:t>
              </a:r>
              <a:r>
                <a:rPr lang="fr-CA" dirty="0"/>
                <a:t>2</a:t>
              </a:r>
              <a:endParaRPr lang="fr-CA" dirty="0" smtClean="0"/>
            </a:p>
            <a:p>
              <a:pPr algn="ctr"/>
              <a:r>
                <a:rPr lang="fr-CA" dirty="0" smtClean="0"/>
                <a:t>ISP</a:t>
              </a:r>
            </a:p>
            <a:p>
              <a:endParaRPr lang="fr-CA" dirty="0" smtClean="0"/>
            </a:p>
          </p:txBody>
        </p:sp>
      </p:grpSp>
      <p:sp>
        <p:nvSpPr>
          <p:cNvPr id="18" name="ZoneTexte 17"/>
          <p:cNvSpPr txBox="1"/>
          <p:nvPr/>
        </p:nvSpPr>
        <p:spPr>
          <a:xfrm>
            <a:off x="5319837" y="1998861"/>
            <a:ext cx="1316053" cy="923330"/>
          </a:xfrm>
          <a:prstGeom prst="rect">
            <a:avLst/>
          </a:prstGeom>
          <a:noFill/>
        </p:spPr>
        <p:txBody>
          <a:bodyPr wrap="square" rtlCol="0">
            <a:spAutoFit/>
          </a:bodyPr>
          <a:lstStyle/>
          <a:p>
            <a:pPr algn="ctr"/>
            <a:r>
              <a:rPr lang="fr-CA" dirty="0" smtClean="0"/>
              <a:t>Tier1 Service Provider</a:t>
            </a:r>
            <a:endParaRPr lang="fr-CA" dirty="0"/>
          </a:p>
        </p:txBody>
      </p:sp>
      <p:grpSp>
        <p:nvGrpSpPr>
          <p:cNvPr id="22" name="Groupe 21"/>
          <p:cNvGrpSpPr/>
          <p:nvPr/>
        </p:nvGrpSpPr>
        <p:grpSpPr>
          <a:xfrm rot="10800000">
            <a:off x="2951799" y="2278975"/>
            <a:ext cx="499352" cy="302185"/>
            <a:chOff x="2951799" y="2689177"/>
            <a:chExt cx="499352" cy="302185"/>
          </a:xfrm>
        </p:grpSpPr>
        <p:sp>
          <p:nvSpPr>
            <p:cNvPr id="20" name="Ellipse 19"/>
            <p:cNvSpPr/>
            <p:nvPr/>
          </p:nvSpPr>
          <p:spPr>
            <a:xfrm>
              <a:off x="2951799" y="2746349"/>
              <a:ext cx="204547" cy="1878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1" name="Flèche droite 20"/>
            <p:cNvSpPr/>
            <p:nvPr/>
          </p:nvSpPr>
          <p:spPr>
            <a:xfrm>
              <a:off x="3065472" y="2689177"/>
              <a:ext cx="385679" cy="30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grpSp>
        <p:nvGrpSpPr>
          <p:cNvPr id="23" name="Groupe 22"/>
          <p:cNvGrpSpPr/>
          <p:nvPr/>
        </p:nvGrpSpPr>
        <p:grpSpPr>
          <a:xfrm rot="10800000">
            <a:off x="4679067" y="2309093"/>
            <a:ext cx="499352" cy="302185"/>
            <a:chOff x="2951799" y="2689177"/>
            <a:chExt cx="499352" cy="302185"/>
          </a:xfrm>
        </p:grpSpPr>
        <p:sp>
          <p:nvSpPr>
            <p:cNvPr id="24" name="Ellipse 23"/>
            <p:cNvSpPr/>
            <p:nvPr/>
          </p:nvSpPr>
          <p:spPr>
            <a:xfrm>
              <a:off x="2951799" y="2746349"/>
              <a:ext cx="204547" cy="1878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5" name="Flèche droite 24"/>
            <p:cNvSpPr/>
            <p:nvPr/>
          </p:nvSpPr>
          <p:spPr>
            <a:xfrm>
              <a:off x="3065472" y="2689177"/>
              <a:ext cx="385679" cy="30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grpSp>
        <p:nvGrpSpPr>
          <p:cNvPr id="26" name="Groupe 25"/>
          <p:cNvGrpSpPr/>
          <p:nvPr/>
        </p:nvGrpSpPr>
        <p:grpSpPr>
          <a:xfrm rot="10800000">
            <a:off x="6879030" y="2313075"/>
            <a:ext cx="499352" cy="302185"/>
            <a:chOff x="2951799" y="2689177"/>
            <a:chExt cx="499352" cy="302185"/>
          </a:xfrm>
        </p:grpSpPr>
        <p:sp>
          <p:nvSpPr>
            <p:cNvPr id="27" name="Ellipse 26"/>
            <p:cNvSpPr/>
            <p:nvPr/>
          </p:nvSpPr>
          <p:spPr>
            <a:xfrm>
              <a:off x="2951799" y="2746349"/>
              <a:ext cx="204547" cy="1878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8" name="Flèche droite 27"/>
            <p:cNvSpPr/>
            <p:nvPr/>
          </p:nvSpPr>
          <p:spPr>
            <a:xfrm>
              <a:off x="3065472" y="2689177"/>
              <a:ext cx="385679" cy="30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29" name="Croix 28"/>
          <p:cNvSpPr/>
          <p:nvPr/>
        </p:nvSpPr>
        <p:spPr>
          <a:xfrm rot="2621698">
            <a:off x="4688558" y="2179841"/>
            <a:ext cx="534262" cy="558043"/>
          </a:xfrm>
          <a:prstGeom prst="plus">
            <a:avLst/>
          </a:prstGeom>
          <a:gradFill>
            <a:gsLst>
              <a:gs pos="10000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3" name="ZoneTexte 32"/>
          <p:cNvSpPr txBox="1"/>
          <p:nvPr/>
        </p:nvSpPr>
        <p:spPr>
          <a:xfrm>
            <a:off x="4332718" y="2608430"/>
            <a:ext cx="1410056" cy="369332"/>
          </a:xfrm>
          <a:prstGeom prst="rect">
            <a:avLst/>
          </a:prstGeom>
          <a:noFill/>
        </p:spPr>
        <p:txBody>
          <a:bodyPr wrap="square" rtlCol="0">
            <a:spAutoFit/>
          </a:bodyPr>
          <a:lstStyle/>
          <a:p>
            <a:r>
              <a:rPr lang="fr-CA" dirty="0" smtClean="0"/>
              <a:t>Congestion</a:t>
            </a:r>
            <a:endParaRPr lang="fr-CA" dirty="0"/>
          </a:p>
        </p:txBody>
      </p:sp>
      <p:sp>
        <p:nvSpPr>
          <p:cNvPr id="34" name="ZoneTexte 33"/>
          <p:cNvSpPr txBox="1"/>
          <p:nvPr/>
        </p:nvSpPr>
        <p:spPr>
          <a:xfrm>
            <a:off x="1397668" y="3010142"/>
            <a:ext cx="1567379" cy="923330"/>
          </a:xfrm>
          <a:prstGeom prst="rect">
            <a:avLst/>
          </a:prstGeom>
          <a:noFill/>
        </p:spPr>
        <p:txBody>
          <a:bodyPr wrap="square" rtlCol="0">
            <a:spAutoFit/>
          </a:bodyPr>
          <a:lstStyle/>
          <a:p>
            <a:pPr algn="ctr"/>
            <a:r>
              <a:rPr lang="fr-CA" dirty="0" smtClean="0"/>
              <a:t>Customer</a:t>
            </a:r>
          </a:p>
          <a:p>
            <a:pPr algn="ctr"/>
            <a:r>
              <a:rPr lang="fr-CA" dirty="0" smtClean="0"/>
              <a:t>?%$&amp;$!!</a:t>
            </a:r>
          </a:p>
          <a:p>
            <a:pPr algn="ctr"/>
            <a:r>
              <a:rPr lang="fr-CA" dirty="0" smtClean="0"/>
              <a:t>Complains</a:t>
            </a:r>
            <a:endParaRPr lang="fr-CA" dirty="0"/>
          </a:p>
        </p:txBody>
      </p:sp>
      <p:pic>
        <p:nvPicPr>
          <p:cNvPr id="35" name="Imag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9497" y="1242061"/>
            <a:ext cx="712267" cy="712267"/>
          </a:xfrm>
          <a:prstGeom prst="rect">
            <a:avLst/>
          </a:prstGeom>
        </p:spPr>
      </p:pic>
      <p:pic>
        <p:nvPicPr>
          <p:cNvPr id="36" name="Imag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5921" y="924311"/>
            <a:ext cx="712267" cy="712267"/>
          </a:xfrm>
          <a:prstGeom prst="rect">
            <a:avLst/>
          </a:prstGeom>
        </p:spPr>
      </p:pic>
      <p:pic>
        <p:nvPicPr>
          <p:cNvPr id="37" name="Imag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1339" y="736259"/>
            <a:ext cx="712267" cy="712267"/>
          </a:xfrm>
          <a:prstGeom prst="rect">
            <a:avLst/>
          </a:prstGeom>
        </p:spPr>
      </p:pic>
      <p:sp>
        <p:nvSpPr>
          <p:cNvPr id="38" name="ZoneTexte 37"/>
          <p:cNvSpPr txBox="1"/>
          <p:nvPr/>
        </p:nvSpPr>
        <p:spPr>
          <a:xfrm>
            <a:off x="6992413" y="2988723"/>
            <a:ext cx="1567379" cy="1200329"/>
          </a:xfrm>
          <a:prstGeom prst="rect">
            <a:avLst/>
          </a:prstGeom>
          <a:noFill/>
        </p:spPr>
        <p:txBody>
          <a:bodyPr wrap="square" rtlCol="0">
            <a:spAutoFit/>
          </a:bodyPr>
          <a:lstStyle/>
          <a:p>
            <a:pPr algn="ctr"/>
            <a:r>
              <a:rPr lang="fr-CA" dirty="0" smtClean="0"/>
              <a:t>Content Provider</a:t>
            </a:r>
          </a:p>
          <a:p>
            <a:pPr algn="ctr"/>
            <a:r>
              <a:rPr lang="fr-CA" dirty="0" smtClean="0"/>
              <a:t>?%$&amp;$!!</a:t>
            </a:r>
          </a:p>
          <a:p>
            <a:pPr algn="ctr"/>
            <a:r>
              <a:rPr lang="fr-CA" dirty="0" smtClean="0"/>
              <a:t>Complains</a:t>
            </a:r>
            <a:endParaRPr lang="fr-CA" dirty="0"/>
          </a:p>
        </p:txBody>
      </p:sp>
    </p:spTree>
    <p:extLst>
      <p:ext uri="{BB962C8B-B14F-4D97-AF65-F5344CB8AC3E}">
        <p14:creationId xmlns:p14="http://schemas.microsoft.com/office/powerpoint/2010/main" val="152356747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animBg="1"/>
      <p:bldP spid="33" grpId="0"/>
      <p:bldP spid="34"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21285" y="0"/>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8" name="ZoneTexte 17">
            <a:extLst>
              <a:ext uri="{FF2B5EF4-FFF2-40B4-BE49-F238E27FC236}">
                <a16:creationId xmlns="" xmlns:a16="http://schemas.microsoft.com/office/drawing/2014/main" id="{8AF48292-09A8-B447-85B5-79D6B0A08C94}"/>
              </a:ext>
            </a:extLst>
          </p:cNvPr>
          <p:cNvSpPr txBox="1"/>
          <p:nvPr/>
        </p:nvSpPr>
        <p:spPr>
          <a:xfrm>
            <a:off x="977185" y="281599"/>
            <a:ext cx="7850837" cy="1384995"/>
          </a:xfrm>
          <a:prstGeom prst="rect">
            <a:avLst/>
          </a:prstGeom>
          <a:noFill/>
        </p:spPr>
        <p:txBody>
          <a:bodyPr wrap="square" rtlCol="0">
            <a:spAutoFit/>
          </a:bodyPr>
          <a:lstStyle/>
          <a:p>
            <a:pPr algn="ctr">
              <a:lnSpc>
                <a:spcPct val="150000"/>
              </a:lnSpc>
              <a:spcBef>
                <a:spcPct val="0"/>
              </a:spcBef>
            </a:pP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p:txBody>
      </p:sp>
      <p:sp>
        <p:nvSpPr>
          <p:cNvPr id="10" name="Rectangle 9">
            <a:extLst>
              <a:ext uri="{FF2B5EF4-FFF2-40B4-BE49-F238E27FC236}">
                <a16:creationId xmlns="" xmlns:a16="http://schemas.microsoft.com/office/drawing/2014/main" id="{82B95000-8703-524A-9AB3-2C38C31DA301}"/>
              </a:ext>
            </a:extLst>
          </p:cNvPr>
          <p:cNvSpPr/>
          <p:nvPr/>
        </p:nvSpPr>
        <p:spPr>
          <a:xfrm>
            <a:off x="1370661" y="974096"/>
            <a:ext cx="6397897" cy="3237928"/>
          </a:xfrm>
          <a:prstGeom prst="rect">
            <a:avLst/>
          </a:prstGeom>
          <a:solidFill>
            <a:schemeClr val="bg1">
              <a:alpha val="88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160" y="3295073"/>
            <a:ext cx="537562" cy="537562"/>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749" y="3340464"/>
            <a:ext cx="513290" cy="51329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8399" y="1097967"/>
            <a:ext cx="1125800" cy="1125800"/>
          </a:xfrm>
          <a:prstGeom prst="rect">
            <a:avLst/>
          </a:prstGeom>
        </p:spPr>
      </p:pic>
      <p:sp>
        <p:nvSpPr>
          <p:cNvPr id="15" name="Flèche droite 14"/>
          <p:cNvSpPr/>
          <p:nvPr/>
        </p:nvSpPr>
        <p:spPr>
          <a:xfrm>
            <a:off x="4203201" y="2435839"/>
            <a:ext cx="676195" cy="27662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7" name="Flèche droite 16"/>
          <p:cNvSpPr/>
          <p:nvPr/>
        </p:nvSpPr>
        <p:spPr>
          <a:xfrm rot="10800000">
            <a:off x="4203200" y="2664986"/>
            <a:ext cx="676195" cy="27662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6" name="ZoneTexte 15"/>
          <p:cNvSpPr txBox="1"/>
          <p:nvPr/>
        </p:nvSpPr>
        <p:spPr>
          <a:xfrm>
            <a:off x="4181922" y="3000579"/>
            <a:ext cx="800726" cy="923330"/>
          </a:xfrm>
          <a:prstGeom prst="rect">
            <a:avLst/>
          </a:prstGeom>
          <a:noFill/>
        </p:spPr>
        <p:txBody>
          <a:bodyPr wrap="square" rtlCol="0">
            <a:spAutoFit/>
          </a:bodyPr>
          <a:lstStyle/>
          <a:p>
            <a:pPr algn="ctr"/>
            <a:r>
              <a:rPr lang="fr-CA" dirty="0" smtClean="0"/>
              <a:t>Who’s </a:t>
            </a:r>
            <a:r>
              <a:rPr lang="fr-CA" dirty="0" err="1" smtClean="0"/>
              <a:t>paying</a:t>
            </a:r>
            <a:r>
              <a:rPr lang="fr-CA" dirty="0" smtClean="0"/>
              <a:t> </a:t>
            </a:r>
            <a:r>
              <a:rPr lang="fr-CA" dirty="0" err="1" smtClean="0"/>
              <a:t>who</a:t>
            </a:r>
            <a:r>
              <a:rPr lang="fr-CA" dirty="0" smtClean="0"/>
              <a:t>?</a:t>
            </a:r>
            <a:endParaRPr lang="fr-CA" dirty="0"/>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5066" y="1591473"/>
            <a:ext cx="1530118" cy="1535236"/>
          </a:xfrm>
          <a:prstGeom prst="rect">
            <a:avLst/>
          </a:prstGeom>
        </p:spPr>
      </p:pic>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8662" y="1591473"/>
            <a:ext cx="1530118" cy="1535236"/>
          </a:xfrm>
          <a:prstGeom prst="rect">
            <a:avLst/>
          </a:prstGeom>
        </p:spPr>
      </p:pic>
    </p:spTree>
    <p:extLst>
      <p:ext uri="{BB962C8B-B14F-4D97-AF65-F5344CB8AC3E}">
        <p14:creationId xmlns:p14="http://schemas.microsoft.com/office/powerpoint/2010/main" val="50206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header1.jpg"/>
          <p:cNvPicPr>
            <a:picLocks noChangeAspect="1"/>
          </p:cNvPicPr>
          <p:nvPr/>
        </p:nvPicPr>
        <p:blipFill rotWithShape="1">
          <a:blip r:embed="rId3">
            <a:extLst>
              <a:ext uri="{28A0092B-C50C-407E-A947-70E740481C1C}">
                <a14:useLocalDpi xmlns:a14="http://schemas.microsoft.com/office/drawing/2010/main" val="0"/>
              </a:ext>
            </a:extLst>
          </a:blip>
          <a:srcRect l="37002" t="-288" r="18223" b="288"/>
          <a:stretch/>
        </p:blipFill>
        <p:spPr>
          <a:xfrm>
            <a:off x="0" y="-14856"/>
            <a:ext cx="9165285" cy="5158356"/>
          </a:xfrm>
          <a:prstGeom prst="rect">
            <a:avLst/>
          </a:prstGeom>
        </p:spPr>
      </p:pic>
      <p:sp>
        <p:nvSpPr>
          <p:cNvPr id="4" name="Rectangle 3"/>
          <p:cNvSpPr/>
          <p:nvPr/>
        </p:nvSpPr>
        <p:spPr>
          <a:xfrm>
            <a:off x="0" y="0"/>
            <a:ext cx="9165285" cy="5157986"/>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17"/>
          <p:cNvSpPr txBox="1"/>
          <p:nvPr/>
        </p:nvSpPr>
        <p:spPr>
          <a:xfrm>
            <a:off x="1247464" y="1073136"/>
            <a:ext cx="7685486" cy="3970318"/>
          </a:xfrm>
          <a:prstGeom prst="rect">
            <a:avLst/>
          </a:prstGeom>
          <a:noFill/>
        </p:spPr>
        <p:txBody>
          <a:bodyPr wrap="square" rtlCol="0">
            <a:spAutoFit/>
          </a:bodyPr>
          <a:lstStyle/>
          <a:p>
            <a:pPr algn="ctr">
              <a:lnSpc>
                <a:spcPct val="150000"/>
              </a:lnSpc>
              <a:spcBef>
                <a:spcPct val="0"/>
              </a:spcBef>
            </a:pPr>
            <a:r>
              <a:rPr lang="en-CA" altLang="fr-FR" sz="2800" dirty="0" smtClean="0">
                <a:solidFill>
                  <a:schemeClr val="bg1"/>
                </a:solidFill>
                <a:latin typeface="Myriad Pro"/>
                <a:cs typeface="Myriad Pro"/>
              </a:rPr>
              <a:t>A Telecommunication Service Provider Specialized in Dedicated Fiber Optics </a:t>
            </a:r>
          </a:p>
          <a:p>
            <a:pPr algn="ctr">
              <a:lnSpc>
                <a:spcPct val="150000"/>
              </a:lnSpc>
              <a:spcBef>
                <a:spcPct val="0"/>
              </a:spcBef>
            </a:pPr>
            <a:r>
              <a:rPr lang="en-CA" altLang="fr-FR" sz="2800" dirty="0" smtClean="0">
                <a:solidFill>
                  <a:schemeClr val="bg1"/>
                </a:solidFill>
                <a:latin typeface="Myriad Pro"/>
                <a:cs typeface="Myriad Pro"/>
              </a:rPr>
              <a:t>For Businesses With Head Offices located</a:t>
            </a:r>
          </a:p>
          <a:p>
            <a:pPr algn="ctr">
              <a:lnSpc>
                <a:spcPct val="150000"/>
              </a:lnSpc>
              <a:spcBef>
                <a:spcPct val="0"/>
              </a:spcBef>
            </a:pPr>
            <a:r>
              <a:rPr lang="en-CA" altLang="fr-FR" sz="2800" dirty="0" smtClean="0">
                <a:solidFill>
                  <a:schemeClr val="bg1"/>
                </a:solidFill>
                <a:latin typeface="Myriad Pro"/>
                <a:cs typeface="Myriad Pro"/>
              </a:rPr>
              <a:t>In Quebec and Ontario </a:t>
            </a:r>
            <a:endParaRPr lang="en-CA" altLang="fr-FR" sz="2800" dirty="0" smtClean="0">
              <a:solidFill>
                <a:schemeClr val="bg1"/>
              </a:solidFill>
              <a:latin typeface="Myriad Pro"/>
              <a:cs typeface="Myriad Pro"/>
            </a:endParaRPr>
          </a:p>
          <a:p>
            <a:pPr algn="ctr">
              <a:lnSpc>
                <a:spcPct val="150000"/>
              </a:lnSpc>
              <a:spcBef>
                <a:spcPct val="0"/>
              </a:spcBef>
            </a:pPr>
            <a:endParaRPr lang="en-CA" altLang="fr-FR" sz="2800" dirty="0" smtClean="0">
              <a:solidFill>
                <a:schemeClr val="bg1"/>
              </a:solidFill>
              <a:latin typeface="Myriad Pro"/>
              <a:cs typeface="Myriad Pro"/>
            </a:endParaRPr>
          </a:p>
          <a:p>
            <a:pPr algn="ctr">
              <a:lnSpc>
                <a:spcPct val="150000"/>
              </a:lnSpc>
              <a:spcBef>
                <a:spcPct val="0"/>
              </a:spcBef>
            </a:pPr>
            <a:endParaRPr lang="en-CA" altLang="fr-FR" sz="2800" dirty="0">
              <a:solidFill>
                <a:srgbClr val="7AC142"/>
              </a:solidFill>
              <a:latin typeface="Myriad Pro"/>
              <a:cs typeface="Myriad Pro"/>
            </a:endParaRPr>
          </a:p>
        </p:txBody>
      </p:sp>
      <p:pic>
        <p:nvPicPr>
          <p:cNvPr id="8" name="Picture 7"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10" name="Rectangle 9">
            <a:extLst>
              <a:ext uri="{FF2B5EF4-FFF2-40B4-BE49-F238E27FC236}">
                <a16:creationId xmlns="" xmlns:a16="http://schemas.microsoft.com/office/drawing/2014/main" id="{8C7CD888-6ECD-6D41-B0BA-34C1D60C9DD1}"/>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ZoneTexte 17">
            <a:extLst>
              <a:ext uri="{FF2B5EF4-FFF2-40B4-BE49-F238E27FC236}">
                <a16:creationId xmlns="" xmlns:a16="http://schemas.microsoft.com/office/drawing/2014/main" id="{D43EFE6D-B7AE-F04C-B29E-940011790767}"/>
              </a:ext>
            </a:extLst>
          </p:cNvPr>
          <p:cNvSpPr txBox="1"/>
          <p:nvPr/>
        </p:nvSpPr>
        <p:spPr>
          <a:xfrm rot="16200000">
            <a:off x="-2259193" y="2249253"/>
            <a:ext cx="5157342" cy="658835"/>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FIBRENOIRE</a:t>
            </a:r>
            <a:endParaRPr lang="en-CA" altLang="fr-FR" sz="2800" dirty="0">
              <a:solidFill>
                <a:srgbClr val="7AC142"/>
              </a:solidFill>
              <a:latin typeface="Myriad Pro"/>
              <a:cs typeface="Myriad Pro"/>
            </a:endParaRPr>
          </a:p>
        </p:txBody>
      </p:sp>
    </p:spTree>
    <p:extLst>
      <p:ext uri="{BB962C8B-B14F-4D97-AF65-F5344CB8AC3E}">
        <p14:creationId xmlns:p14="http://schemas.microsoft.com/office/powerpoint/2010/main" val="4098479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21285" y="0"/>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5" name="Rectangle 4">
            <a:extLst>
              <a:ext uri="{FF2B5EF4-FFF2-40B4-BE49-F238E27FC236}">
                <a16:creationId xmlns="" xmlns:a16="http://schemas.microsoft.com/office/drawing/2014/main" id="{A816B27C-5279-EC4F-95AD-35EC8766D66E}"/>
              </a:ext>
            </a:extLst>
          </p:cNvPr>
          <p:cNvSpPr/>
          <p:nvPr/>
        </p:nvSpPr>
        <p:spPr>
          <a:xfrm>
            <a:off x="-16476"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ZoneTexte 17">
            <a:extLst>
              <a:ext uri="{FF2B5EF4-FFF2-40B4-BE49-F238E27FC236}">
                <a16:creationId xmlns="" xmlns:a16="http://schemas.microsoft.com/office/drawing/2014/main" id="{ABBC1970-A16E-9341-A476-0577FEF1ED05}"/>
              </a:ext>
            </a:extLst>
          </p:cNvPr>
          <p:cNvSpPr txBox="1"/>
          <p:nvPr/>
        </p:nvSpPr>
        <p:spPr>
          <a:xfrm rot="16200000">
            <a:off x="-2248067" y="2289747"/>
            <a:ext cx="5157342" cy="577850"/>
          </a:xfrm>
          <a:prstGeom prst="rect">
            <a:avLst/>
          </a:prstGeom>
          <a:noFill/>
        </p:spPr>
        <p:txBody>
          <a:bodyPr wrap="square" rtlCol="0" anchor="ctr">
            <a:spAutoFit/>
          </a:bodyPr>
          <a:lstStyle/>
          <a:p>
            <a:pPr algn="ctr">
              <a:lnSpc>
                <a:spcPct val="150000"/>
              </a:lnSpc>
              <a:spcBef>
                <a:spcPct val="0"/>
              </a:spcBef>
            </a:pPr>
            <a:r>
              <a:rPr lang="fr-CA" altLang="fr-FR" sz="2400" dirty="0" smtClean="0">
                <a:solidFill>
                  <a:srgbClr val="7AC142"/>
                </a:solidFill>
                <a:latin typeface="Myriad Pro"/>
                <a:cs typeface="Myriad Pro"/>
              </a:rPr>
              <a:t>The Concept of Network </a:t>
            </a:r>
            <a:r>
              <a:rPr lang="fr-CA" altLang="fr-FR" sz="2400" dirty="0" err="1" smtClean="0">
                <a:solidFill>
                  <a:srgbClr val="7AC142"/>
                </a:solidFill>
                <a:latin typeface="Myriad Pro"/>
                <a:cs typeface="Myriad Pro"/>
              </a:rPr>
              <a:t>Neutrality</a:t>
            </a:r>
            <a:endParaRPr lang="en-CA" altLang="fr-FR" sz="2400" dirty="0">
              <a:solidFill>
                <a:srgbClr val="7AC142"/>
              </a:solidFill>
              <a:latin typeface="Myriad Pro"/>
              <a:cs typeface="Myriad Pro"/>
            </a:endParaRPr>
          </a:p>
        </p:txBody>
      </p:sp>
      <p:sp>
        <p:nvSpPr>
          <p:cNvPr id="8" name="ZoneTexte 17">
            <a:extLst>
              <a:ext uri="{FF2B5EF4-FFF2-40B4-BE49-F238E27FC236}">
                <a16:creationId xmlns="" xmlns:a16="http://schemas.microsoft.com/office/drawing/2014/main" id="{8AF48292-09A8-B447-85B5-79D6B0A08C94}"/>
              </a:ext>
            </a:extLst>
          </p:cNvPr>
          <p:cNvSpPr txBox="1"/>
          <p:nvPr/>
        </p:nvSpPr>
        <p:spPr>
          <a:xfrm>
            <a:off x="977185" y="281599"/>
            <a:ext cx="7850837" cy="1384995"/>
          </a:xfrm>
          <a:prstGeom prst="rect">
            <a:avLst/>
          </a:prstGeom>
          <a:noFill/>
        </p:spPr>
        <p:txBody>
          <a:bodyPr wrap="square" rtlCol="0">
            <a:spAutoFit/>
          </a:bodyPr>
          <a:lstStyle/>
          <a:p>
            <a:pPr algn="ctr">
              <a:lnSpc>
                <a:spcPct val="150000"/>
              </a:lnSpc>
              <a:spcBef>
                <a:spcPct val="0"/>
              </a:spcBef>
            </a:pP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p:txBody>
      </p:sp>
      <p:sp>
        <p:nvSpPr>
          <p:cNvPr id="17" name="Rectangle 16">
            <a:extLst>
              <a:ext uri="{FF2B5EF4-FFF2-40B4-BE49-F238E27FC236}">
                <a16:creationId xmlns="" xmlns:a16="http://schemas.microsoft.com/office/drawing/2014/main" id="{82B95000-8703-524A-9AB3-2C38C31DA301}"/>
              </a:ext>
            </a:extLst>
          </p:cNvPr>
          <p:cNvSpPr/>
          <p:nvPr/>
        </p:nvSpPr>
        <p:spPr>
          <a:xfrm>
            <a:off x="973139" y="316647"/>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348" y="1886752"/>
            <a:ext cx="1856214" cy="1035439"/>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3196" y="1545134"/>
            <a:ext cx="1567319" cy="1567319"/>
          </a:xfrm>
          <a:prstGeom prst="rect">
            <a:avLst/>
          </a:prstGeom>
        </p:spPr>
      </p:pic>
      <p:grpSp>
        <p:nvGrpSpPr>
          <p:cNvPr id="16" name="Groupe 15"/>
          <p:cNvGrpSpPr/>
          <p:nvPr/>
        </p:nvGrpSpPr>
        <p:grpSpPr>
          <a:xfrm>
            <a:off x="3286452" y="1820222"/>
            <a:ext cx="1537166" cy="1252721"/>
            <a:chOff x="1678461" y="2272338"/>
            <a:chExt cx="1537166" cy="1252721"/>
          </a:xfrm>
        </p:grpSpPr>
        <p:pic>
          <p:nvPicPr>
            <p:cNvPr id="7" name="Image 6"/>
            <p:cNvPicPr>
              <a:picLocks noChangeAspect="1"/>
            </p:cNvPicPr>
            <p:nvPr/>
          </p:nvPicPr>
          <p:blipFill>
            <a:blip r:embed="rId7"/>
            <a:stretch>
              <a:fillRect/>
            </a:stretch>
          </p:blipFill>
          <p:spPr>
            <a:xfrm>
              <a:off x="1678461" y="2272338"/>
              <a:ext cx="1537166" cy="1168501"/>
            </a:xfrm>
            <a:prstGeom prst="rect">
              <a:avLst/>
            </a:prstGeom>
          </p:spPr>
        </p:pic>
        <p:sp>
          <p:nvSpPr>
            <p:cNvPr id="9" name="ZoneTexte 8"/>
            <p:cNvSpPr txBox="1"/>
            <p:nvPr/>
          </p:nvSpPr>
          <p:spPr>
            <a:xfrm>
              <a:off x="1911516" y="2601729"/>
              <a:ext cx="1093862" cy="923330"/>
            </a:xfrm>
            <a:prstGeom prst="rect">
              <a:avLst/>
            </a:prstGeom>
            <a:noFill/>
          </p:spPr>
          <p:txBody>
            <a:bodyPr wrap="square" rtlCol="0">
              <a:spAutoFit/>
            </a:bodyPr>
            <a:lstStyle/>
            <a:p>
              <a:pPr algn="ctr"/>
              <a:r>
                <a:rPr lang="fr-CA" dirty="0" smtClean="0"/>
                <a:t>Tier</a:t>
              </a:r>
              <a:r>
                <a:rPr lang="fr-CA" dirty="0"/>
                <a:t>2</a:t>
              </a:r>
              <a:endParaRPr lang="fr-CA" dirty="0" smtClean="0"/>
            </a:p>
            <a:p>
              <a:pPr algn="ctr"/>
              <a:r>
                <a:rPr lang="fr-CA" dirty="0" smtClean="0"/>
                <a:t>ISP</a:t>
              </a:r>
            </a:p>
            <a:p>
              <a:endParaRPr lang="fr-CA" dirty="0" smtClean="0"/>
            </a:p>
          </p:txBody>
        </p:sp>
      </p:grpSp>
      <p:grpSp>
        <p:nvGrpSpPr>
          <p:cNvPr id="22" name="Groupe 21"/>
          <p:cNvGrpSpPr/>
          <p:nvPr/>
        </p:nvGrpSpPr>
        <p:grpSpPr>
          <a:xfrm rot="10800000">
            <a:off x="2951799" y="2278975"/>
            <a:ext cx="499352" cy="302185"/>
            <a:chOff x="2951799" y="2689177"/>
            <a:chExt cx="499352" cy="302185"/>
          </a:xfrm>
        </p:grpSpPr>
        <p:sp>
          <p:nvSpPr>
            <p:cNvPr id="20" name="Ellipse 19"/>
            <p:cNvSpPr/>
            <p:nvPr/>
          </p:nvSpPr>
          <p:spPr>
            <a:xfrm>
              <a:off x="2951799" y="2746349"/>
              <a:ext cx="204547" cy="1878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1" name="Flèche droite 20"/>
            <p:cNvSpPr/>
            <p:nvPr/>
          </p:nvSpPr>
          <p:spPr>
            <a:xfrm>
              <a:off x="3065472" y="2689177"/>
              <a:ext cx="385679" cy="30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grpSp>
        <p:nvGrpSpPr>
          <p:cNvPr id="26" name="Groupe 25"/>
          <p:cNvGrpSpPr/>
          <p:nvPr/>
        </p:nvGrpSpPr>
        <p:grpSpPr>
          <a:xfrm rot="10800000">
            <a:off x="4759667" y="2313075"/>
            <a:ext cx="499352" cy="302185"/>
            <a:chOff x="2951799" y="2689177"/>
            <a:chExt cx="499352" cy="302185"/>
          </a:xfrm>
        </p:grpSpPr>
        <p:sp>
          <p:nvSpPr>
            <p:cNvPr id="27" name="Ellipse 26"/>
            <p:cNvSpPr/>
            <p:nvPr/>
          </p:nvSpPr>
          <p:spPr>
            <a:xfrm>
              <a:off x="2951799" y="2746349"/>
              <a:ext cx="204547" cy="1878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8" name="Flèche droite 27"/>
            <p:cNvSpPr/>
            <p:nvPr/>
          </p:nvSpPr>
          <p:spPr>
            <a:xfrm>
              <a:off x="3065472" y="2689177"/>
              <a:ext cx="385679" cy="302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0602" y="1443343"/>
            <a:ext cx="1693120" cy="936837"/>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6408" y="1030233"/>
            <a:ext cx="995254" cy="497627"/>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0027" y="2887054"/>
            <a:ext cx="1294476" cy="984927"/>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0602" y="1817150"/>
            <a:ext cx="1626806" cy="1523044"/>
          </a:xfrm>
          <a:prstGeom prst="rect">
            <a:avLst/>
          </a:prstGeom>
        </p:spPr>
      </p:pic>
      <p:pic>
        <p:nvPicPr>
          <p:cNvPr id="30" name="Imag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2999" y="1445196"/>
            <a:ext cx="670468" cy="670468"/>
          </a:xfrm>
          <a:prstGeom prst="rect">
            <a:avLst/>
          </a:prstGeom>
        </p:spPr>
      </p:pic>
      <p:pic>
        <p:nvPicPr>
          <p:cNvPr id="41" name="Imag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9724" y="1200725"/>
            <a:ext cx="670468" cy="670468"/>
          </a:xfrm>
          <a:prstGeom prst="rect">
            <a:avLst/>
          </a:prstGeom>
        </p:spPr>
      </p:pic>
      <p:sp>
        <p:nvSpPr>
          <p:cNvPr id="31" name="ZoneTexte 30"/>
          <p:cNvSpPr txBox="1"/>
          <p:nvPr/>
        </p:nvSpPr>
        <p:spPr>
          <a:xfrm>
            <a:off x="5022680" y="2970862"/>
            <a:ext cx="1423856" cy="369332"/>
          </a:xfrm>
          <a:prstGeom prst="rect">
            <a:avLst/>
          </a:prstGeom>
          <a:noFill/>
        </p:spPr>
        <p:txBody>
          <a:bodyPr wrap="square" rtlCol="0">
            <a:spAutoFit/>
          </a:bodyPr>
          <a:lstStyle/>
          <a:p>
            <a:r>
              <a:rPr lang="fr-CA" dirty="0" smtClean="0"/>
              <a:t>No WAY!!!!</a:t>
            </a:r>
            <a:endParaRPr lang="fr-CA" dirty="0"/>
          </a:p>
        </p:txBody>
      </p:sp>
      <p:sp>
        <p:nvSpPr>
          <p:cNvPr id="42" name="ZoneTexte 41"/>
          <p:cNvSpPr txBox="1"/>
          <p:nvPr/>
        </p:nvSpPr>
        <p:spPr>
          <a:xfrm>
            <a:off x="6460602" y="625409"/>
            <a:ext cx="1820539" cy="369332"/>
          </a:xfrm>
          <a:prstGeom prst="rect">
            <a:avLst/>
          </a:prstGeom>
          <a:noFill/>
        </p:spPr>
        <p:txBody>
          <a:bodyPr wrap="square" rtlCol="0">
            <a:spAutoFit/>
          </a:bodyPr>
          <a:lstStyle/>
          <a:p>
            <a:r>
              <a:rPr lang="fr-CA" dirty="0" err="1" smtClean="0"/>
              <a:t>Competition</a:t>
            </a:r>
            <a:r>
              <a:rPr lang="fr-CA" dirty="0" smtClean="0"/>
              <a:t>!!!</a:t>
            </a:r>
            <a:endParaRPr lang="fr-CA" dirty="0"/>
          </a:p>
        </p:txBody>
      </p:sp>
    </p:spTree>
    <p:extLst>
      <p:ext uri="{BB962C8B-B14F-4D97-AF65-F5344CB8AC3E}">
        <p14:creationId xmlns:p14="http://schemas.microsoft.com/office/powerpoint/2010/main" val="224562201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25 E" pathEditMode="relative" ptsTypes="">
                                      <p:cBhvr>
                                        <p:cTn id="18" dur="2000" fill="hold"/>
                                        <p:tgtEl>
                                          <p:spTgt spid="15"/>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0 0 L 0 0.25 E" pathEditMode="relative" ptsTypes="">
                                      <p:cBhvr>
                                        <p:cTn id="20" dur="2000" fill="hold"/>
                                        <p:tgtEl>
                                          <p:spTgt spid="22"/>
                                        </p:tgtEl>
                                        <p:attrNameLst>
                                          <p:attrName>ppt_x</p:attrName>
                                          <p:attrName>ppt_y</p:attrName>
                                        </p:attrNameLst>
                                      </p:cBhvr>
                                    </p:animMotion>
                                  </p:childTnLst>
                                </p:cTn>
                              </p:par>
                              <p:par>
                                <p:cTn id="21" presetID="42" presetClass="path" presetSubtype="0" accel="50000" decel="50000" fill="hold" nodeType="withEffect">
                                  <p:stCondLst>
                                    <p:cond delay="0"/>
                                  </p:stCondLst>
                                  <p:childTnLst>
                                    <p:animMotion origin="layout" path="M 0 0 L 0 0.25 E" pathEditMode="relative" ptsTypes="">
                                      <p:cBhvr>
                                        <p:cTn id="22" dur="2000" fill="hold"/>
                                        <p:tgtEl>
                                          <p:spTgt spid="16"/>
                                        </p:tgtEl>
                                        <p:attrNameLst>
                                          <p:attrName>ppt_x</p:attrName>
                                          <p:attrName>ppt_y</p:attrName>
                                        </p:attrNameLst>
                                      </p:cBhvr>
                                    </p:animMotion>
                                  </p:childTnLst>
                                </p:cTn>
                              </p:par>
                              <p:par>
                                <p:cTn id="23" presetID="42" presetClass="path" presetSubtype="0" accel="50000" decel="50000" fill="hold" nodeType="withEffect">
                                  <p:stCondLst>
                                    <p:cond delay="0"/>
                                  </p:stCondLst>
                                  <p:childTnLst>
                                    <p:animMotion origin="layout" path="M -3.05556E-6 -2.34568E-6 L -3.05556E-6 0.25 " pathEditMode="relative" rAng="0" ptsTypes="AA">
                                      <p:cBhvr>
                                        <p:cTn id="24" dur="2000" fill="hold"/>
                                        <p:tgtEl>
                                          <p:spTgt spid="26"/>
                                        </p:tgtEl>
                                        <p:attrNameLst>
                                          <p:attrName>ppt_x</p:attrName>
                                          <p:attrName>ppt_y</p:attrName>
                                        </p:attrNameLst>
                                      </p:cBhvr>
                                      <p:rCtr x="0" y="12500"/>
                                    </p:animMotion>
                                  </p:childTnLst>
                                </p:cTn>
                              </p:par>
                              <p:par>
                                <p:cTn id="25" presetID="42" presetClass="path" presetSubtype="0" accel="50000" decel="50000" fill="hold" nodeType="withEffect">
                                  <p:stCondLst>
                                    <p:cond delay="0"/>
                                  </p:stCondLst>
                                  <p:childTnLst>
                                    <p:animMotion origin="layout" path="M 3.88889E-6 2.22222E-6 L 3.88889E-6 0.25 " pathEditMode="relative" rAng="0" ptsTypes="AA">
                                      <p:cBhvr>
                                        <p:cTn id="26" dur="2000" fill="hold"/>
                                        <p:tgtEl>
                                          <p:spTgt spid="14"/>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55676.jpg"/>
          <p:cNvPicPr>
            <a:picLocks noChangeAspect="1"/>
          </p:cNvPicPr>
          <p:nvPr/>
        </p:nvPicPr>
        <p:blipFill rotWithShape="1">
          <a:blip r:embed="rId3">
            <a:extLst>
              <a:ext uri="{28A0092B-C50C-407E-A947-70E740481C1C}">
                <a14:useLocalDpi xmlns:a14="http://schemas.microsoft.com/office/drawing/2010/main" val="0"/>
              </a:ext>
            </a:extLst>
          </a:blip>
          <a:srcRect t="7639" b="7679"/>
          <a:stretch/>
        </p:blipFill>
        <p:spPr>
          <a:xfrm>
            <a:off x="0" y="0"/>
            <a:ext cx="9144000" cy="5143500"/>
          </a:xfrm>
          <a:prstGeom prst="rect">
            <a:avLst/>
          </a:prstGeom>
        </p:spPr>
      </p:pic>
      <p:sp>
        <p:nvSpPr>
          <p:cNvPr id="3" name="Rectangle 2"/>
          <p:cNvSpPr/>
          <p:nvPr/>
        </p:nvSpPr>
        <p:spPr>
          <a:xfrm>
            <a:off x="0" y="-1781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7" name="Rectangle 6">
            <a:extLst>
              <a:ext uri="{FF2B5EF4-FFF2-40B4-BE49-F238E27FC236}">
                <a16:creationId xmlns="" xmlns:a16="http://schemas.microsoft.com/office/drawing/2014/main" id="{F36B2AAB-3785-664A-88EA-6A38E143A8B2}"/>
              </a:ext>
            </a:extLst>
          </p:cNvPr>
          <p:cNvSpPr/>
          <p:nvPr/>
        </p:nvSpPr>
        <p:spPr>
          <a:xfrm>
            <a:off x="1186250" y="432939"/>
            <a:ext cx="6755026" cy="4274288"/>
          </a:xfrm>
          <a:prstGeom prst="rect">
            <a:avLst/>
          </a:prstGeom>
          <a:solidFill>
            <a:schemeClr val="tx1">
              <a:alpha val="7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96171" y="2143542"/>
            <a:ext cx="2551661" cy="923330"/>
          </a:xfrm>
          <a:prstGeom prst="rect">
            <a:avLst/>
          </a:prstGeom>
          <a:noFill/>
        </p:spPr>
        <p:txBody>
          <a:bodyPr wrap="none" lIns="91440" tIns="45720" rIns="91440" bIns="45720">
            <a:spAutoFit/>
          </a:bodyPr>
          <a:lstStyle/>
          <a:p>
            <a:pPr algn="ctr"/>
            <a:r>
              <a:rPr lang="fr-FR" sz="5400" b="1" cap="none" spc="0" dirty="0" smtClean="0">
                <a:ln w="22225">
                  <a:solidFill>
                    <a:schemeClr val="accent2"/>
                  </a:solidFill>
                  <a:prstDash val="solid"/>
                </a:ln>
                <a:solidFill>
                  <a:schemeClr val="accent2">
                    <a:lumMod val="40000"/>
                    <a:lumOff val="60000"/>
                  </a:schemeClr>
                </a:solidFill>
                <a:effectLst/>
              </a:rPr>
              <a:t>Web 3.0</a:t>
            </a:r>
            <a:endParaRPr lang="fr-F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47875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55676.jpg"/>
          <p:cNvPicPr>
            <a:picLocks noChangeAspect="1"/>
          </p:cNvPicPr>
          <p:nvPr/>
        </p:nvPicPr>
        <p:blipFill rotWithShape="1">
          <a:blip r:embed="rId3">
            <a:extLst>
              <a:ext uri="{28A0092B-C50C-407E-A947-70E740481C1C}">
                <a14:useLocalDpi xmlns:a14="http://schemas.microsoft.com/office/drawing/2010/main" val="0"/>
              </a:ext>
            </a:extLst>
          </a:blip>
          <a:srcRect t="7639" b="7679"/>
          <a:stretch/>
        </p:blipFill>
        <p:spPr>
          <a:xfrm>
            <a:off x="0" y="0"/>
            <a:ext cx="9144000" cy="5143500"/>
          </a:xfrm>
          <a:prstGeom prst="rect">
            <a:avLst/>
          </a:prstGeom>
        </p:spPr>
      </p:pic>
      <p:sp>
        <p:nvSpPr>
          <p:cNvPr id="3" name="Rectangle 2"/>
          <p:cNvSpPr/>
          <p:nvPr/>
        </p:nvSpPr>
        <p:spPr>
          <a:xfrm>
            <a:off x="0" y="-1781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7" name="Rectangle 6">
            <a:extLst>
              <a:ext uri="{FF2B5EF4-FFF2-40B4-BE49-F238E27FC236}">
                <a16:creationId xmlns="" xmlns:a16="http://schemas.microsoft.com/office/drawing/2014/main" id="{F36B2AAB-3785-664A-88EA-6A38E143A8B2}"/>
              </a:ext>
            </a:extLst>
          </p:cNvPr>
          <p:cNvSpPr/>
          <p:nvPr/>
        </p:nvSpPr>
        <p:spPr>
          <a:xfrm>
            <a:off x="1186250" y="432939"/>
            <a:ext cx="6755026" cy="4274288"/>
          </a:xfrm>
          <a:prstGeom prst="rect">
            <a:avLst/>
          </a:prstGeom>
          <a:solidFill>
            <a:schemeClr val="tx1">
              <a:alpha val="7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ZoneTexte 4"/>
          <p:cNvSpPr txBox="1"/>
          <p:nvPr/>
        </p:nvSpPr>
        <p:spPr>
          <a:xfrm>
            <a:off x="2153918" y="765461"/>
            <a:ext cx="5091137" cy="369332"/>
          </a:xfrm>
          <a:prstGeom prst="rect">
            <a:avLst/>
          </a:prstGeom>
          <a:noFill/>
        </p:spPr>
        <p:txBody>
          <a:bodyPr wrap="square" rtlCol="0">
            <a:spAutoFit/>
          </a:bodyPr>
          <a:lstStyle/>
          <a:p>
            <a:r>
              <a:rPr lang="fr-CA" dirty="0" smtClean="0">
                <a:solidFill>
                  <a:schemeClr val="bg1"/>
                </a:solidFill>
                <a:latin typeface="Myriad Pro"/>
              </a:rPr>
              <a:t>Rush of the Intelligent application to </a:t>
            </a:r>
            <a:r>
              <a:rPr lang="fr-CA" dirty="0" err="1" smtClean="0">
                <a:solidFill>
                  <a:schemeClr val="bg1"/>
                </a:solidFill>
                <a:latin typeface="Myriad Pro"/>
              </a:rPr>
              <a:t>consumers</a:t>
            </a:r>
            <a:endParaRPr lang="fr-CA" dirty="0">
              <a:solidFill>
                <a:schemeClr val="bg1"/>
              </a:solidFill>
              <a:latin typeface="Myriad Pro"/>
            </a:endParaRPr>
          </a:p>
        </p:txBody>
      </p:sp>
      <p:sp>
        <p:nvSpPr>
          <p:cNvPr id="6" name="ZoneTexte 5"/>
          <p:cNvSpPr txBox="1"/>
          <p:nvPr/>
        </p:nvSpPr>
        <p:spPr>
          <a:xfrm>
            <a:off x="1591407" y="1692920"/>
            <a:ext cx="6216161" cy="1477328"/>
          </a:xfrm>
          <a:prstGeom prst="rect">
            <a:avLst/>
          </a:prstGeom>
          <a:noFill/>
        </p:spPr>
        <p:txBody>
          <a:bodyPr wrap="square" rtlCol="0">
            <a:spAutoFit/>
          </a:bodyPr>
          <a:lstStyle/>
          <a:p>
            <a:pPr algn="ctr"/>
            <a:r>
              <a:rPr lang="fr-CA" dirty="0" smtClean="0">
                <a:solidFill>
                  <a:schemeClr val="bg1"/>
                </a:solidFill>
                <a:latin typeface="Myriad Pro"/>
              </a:rPr>
              <a:t>The Internet Of </a:t>
            </a:r>
            <a:r>
              <a:rPr lang="fr-CA" dirty="0" err="1" smtClean="0">
                <a:solidFill>
                  <a:schemeClr val="bg1"/>
                </a:solidFill>
                <a:latin typeface="Myriad Pro"/>
              </a:rPr>
              <a:t>Things</a:t>
            </a:r>
            <a:r>
              <a:rPr lang="fr-CA" dirty="0" smtClean="0">
                <a:solidFill>
                  <a:schemeClr val="bg1"/>
                </a:solidFill>
                <a:latin typeface="Myriad Pro"/>
              </a:rPr>
              <a:t>…</a:t>
            </a:r>
          </a:p>
          <a:p>
            <a:endParaRPr lang="fr-CA" dirty="0" smtClean="0">
              <a:solidFill>
                <a:schemeClr val="bg1"/>
              </a:solidFill>
              <a:latin typeface="Myriad Pro"/>
            </a:endParaRPr>
          </a:p>
          <a:p>
            <a:r>
              <a:rPr lang="fr-CA" dirty="0" err="1" smtClean="0">
                <a:solidFill>
                  <a:schemeClr val="bg1"/>
                </a:solidFill>
                <a:latin typeface="Myriad Pro"/>
              </a:rPr>
              <a:t>Connected</a:t>
            </a:r>
            <a:r>
              <a:rPr lang="fr-CA" dirty="0" smtClean="0">
                <a:solidFill>
                  <a:schemeClr val="bg1"/>
                </a:solidFill>
                <a:latin typeface="Myriad Pro"/>
              </a:rPr>
              <a:t> </a:t>
            </a:r>
            <a:r>
              <a:rPr lang="fr-CA" dirty="0" err="1" smtClean="0">
                <a:solidFill>
                  <a:schemeClr val="bg1"/>
                </a:solidFill>
                <a:latin typeface="Myriad Pro"/>
              </a:rPr>
              <a:t>objects</a:t>
            </a:r>
            <a:r>
              <a:rPr lang="fr-CA" dirty="0">
                <a:solidFill>
                  <a:schemeClr val="bg1"/>
                </a:solidFill>
                <a:latin typeface="Myriad Pro"/>
              </a:rPr>
              <a:t> </a:t>
            </a:r>
            <a:r>
              <a:rPr lang="fr-CA" dirty="0" err="1" smtClean="0">
                <a:solidFill>
                  <a:schemeClr val="bg1"/>
                </a:solidFill>
                <a:latin typeface="Myriad Pro"/>
              </a:rPr>
              <a:t>interacting</a:t>
            </a:r>
            <a:r>
              <a:rPr lang="fr-CA" dirty="0" smtClean="0">
                <a:solidFill>
                  <a:schemeClr val="bg1"/>
                </a:solidFill>
                <a:latin typeface="Myriad Pro"/>
              </a:rPr>
              <a:t> </a:t>
            </a:r>
            <a:r>
              <a:rPr lang="fr-CA" dirty="0" err="1" smtClean="0">
                <a:solidFill>
                  <a:schemeClr val="bg1"/>
                </a:solidFill>
                <a:latin typeface="Myriad Pro"/>
              </a:rPr>
              <a:t>with</a:t>
            </a:r>
            <a:r>
              <a:rPr lang="fr-CA" dirty="0" smtClean="0">
                <a:solidFill>
                  <a:schemeClr val="bg1"/>
                </a:solidFill>
                <a:latin typeface="Myriad Pro"/>
              </a:rPr>
              <a:t> one </a:t>
            </a:r>
            <a:r>
              <a:rPr lang="fr-CA" dirty="0" err="1" smtClean="0">
                <a:solidFill>
                  <a:schemeClr val="bg1"/>
                </a:solidFill>
                <a:latin typeface="Myriad Pro"/>
              </a:rPr>
              <a:t>another</a:t>
            </a:r>
            <a:r>
              <a:rPr lang="fr-CA" dirty="0">
                <a:solidFill>
                  <a:schemeClr val="bg1"/>
                </a:solidFill>
                <a:latin typeface="Myriad Pro"/>
              </a:rPr>
              <a:t> </a:t>
            </a:r>
            <a:r>
              <a:rPr lang="fr-CA" dirty="0" err="1" smtClean="0">
                <a:solidFill>
                  <a:schemeClr val="bg1"/>
                </a:solidFill>
                <a:latin typeface="Myriad Pro"/>
              </a:rPr>
              <a:t>tailored</a:t>
            </a:r>
            <a:r>
              <a:rPr lang="fr-CA" dirty="0" smtClean="0">
                <a:solidFill>
                  <a:schemeClr val="bg1"/>
                </a:solidFill>
                <a:latin typeface="Myriad Pro"/>
              </a:rPr>
              <a:t> </a:t>
            </a:r>
            <a:r>
              <a:rPr lang="fr-CA" dirty="0" err="1" smtClean="0">
                <a:solidFill>
                  <a:schemeClr val="bg1"/>
                </a:solidFill>
                <a:latin typeface="Myriad Pro"/>
              </a:rPr>
              <a:t>specificaly</a:t>
            </a:r>
            <a:r>
              <a:rPr lang="fr-CA" dirty="0" smtClean="0">
                <a:solidFill>
                  <a:schemeClr val="bg1"/>
                </a:solidFill>
                <a:latin typeface="Myriad Pro"/>
              </a:rPr>
              <a:t> for </a:t>
            </a:r>
            <a:r>
              <a:rPr lang="fr-CA" dirty="0" err="1" smtClean="0">
                <a:solidFill>
                  <a:schemeClr val="bg1"/>
                </a:solidFill>
                <a:latin typeface="Myriad Pro"/>
              </a:rPr>
              <a:t>you</a:t>
            </a:r>
            <a:r>
              <a:rPr lang="fr-CA" dirty="0" smtClean="0">
                <a:solidFill>
                  <a:schemeClr val="bg1"/>
                </a:solidFill>
                <a:latin typeface="Myriad Pro"/>
              </a:rPr>
              <a:t> in the </a:t>
            </a:r>
            <a:r>
              <a:rPr lang="fr-CA" dirty="0" err="1" smtClean="0">
                <a:solidFill>
                  <a:schemeClr val="bg1"/>
                </a:solidFill>
                <a:latin typeface="Myriad Pro"/>
              </a:rPr>
              <a:t>context</a:t>
            </a:r>
            <a:r>
              <a:rPr lang="fr-CA" dirty="0" smtClean="0">
                <a:solidFill>
                  <a:schemeClr val="bg1"/>
                </a:solidFill>
                <a:latin typeface="Myriad Pro"/>
              </a:rPr>
              <a:t> of </a:t>
            </a:r>
            <a:r>
              <a:rPr lang="fr-CA" dirty="0" err="1" smtClean="0">
                <a:solidFill>
                  <a:schemeClr val="bg1"/>
                </a:solidFill>
                <a:latin typeface="Myriad Pro"/>
              </a:rPr>
              <a:t>what</a:t>
            </a:r>
            <a:r>
              <a:rPr lang="fr-CA" dirty="0" smtClean="0">
                <a:solidFill>
                  <a:schemeClr val="bg1"/>
                </a:solidFill>
                <a:latin typeface="Myriad Pro"/>
              </a:rPr>
              <a:t> </a:t>
            </a:r>
            <a:r>
              <a:rPr lang="fr-CA" dirty="0" err="1" smtClean="0">
                <a:solidFill>
                  <a:schemeClr val="bg1"/>
                </a:solidFill>
                <a:latin typeface="Myriad Pro"/>
              </a:rPr>
              <a:t>you</a:t>
            </a:r>
            <a:r>
              <a:rPr lang="fr-CA" dirty="0" smtClean="0">
                <a:solidFill>
                  <a:schemeClr val="bg1"/>
                </a:solidFill>
                <a:latin typeface="Myriad Pro"/>
              </a:rPr>
              <a:t> </a:t>
            </a:r>
            <a:r>
              <a:rPr lang="fr-CA" dirty="0" err="1" smtClean="0">
                <a:solidFill>
                  <a:schemeClr val="bg1"/>
                </a:solidFill>
                <a:latin typeface="Myriad Pro"/>
              </a:rPr>
              <a:t>like</a:t>
            </a:r>
            <a:r>
              <a:rPr lang="fr-CA" dirty="0" smtClean="0">
                <a:solidFill>
                  <a:schemeClr val="bg1"/>
                </a:solidFill>
                <a:latin typeface="Myriad Pro"/>
              </a:rPr>
              <a:t>, </a:t>
            </a:r>
            <a:r>
              <a:rPr lang="fr-CA" dirty="0" err="1" smtClean="0">
                <a:solidFill>
                  <a:schemeClr val="bg1"/>
                </a:solidFill>
                <a:latin typeface="Myriad Pro"/>
              </a:rPr>
              <a:t>what</a:t>
            </a:r>
            <a:r>
              <a:rPr lang="fr-CA" dirty="0" smtClean="0">
                <a:solidFill>
                  <a:schemeClr val="bg1"/>
                </a:solidFill>
                <a:latin typeface="Myriad Pro"/>
              </a:rPr>
              <a:t> </a:t>
            </a:r>
            <a:r>
              <a:rPr lang="fr-CA" dirty="0" err="1" smtClean="0">
                <a:solidFill>
                  <a:schemeClr val="bg1"/>
                </a:solidFill>
                <a:latin typeface="Myriad Pro"/>
              </a:rPr>
              <a:t>you</a:t>
            </a:r>
            <a:r>
              <a:rPr lang="fr-CA" dirty="0" smtClean="0">
                <a:solidFill>
                  <a:schemeClr val="bg1"/>
                </a:solidFill>
                <a:latin typeface="Myriad Pro"/>
              </a:rPr>
              <a:t> </a:t>
            </a:r>
            <a:r>
              <a:rPr lang="fr-CA" dirty="0" err="1" smtClean="0">
                <a:solidFill>
                  <a:schemeClr val="bg1"/>
                </a:solidFill>
                <a:latin typeface="Myriad Pro"/>
              </a:rPr>
              <a:t>want</a:t>
            </a:r>
            <a:r>
              <a:rPr lang="fr-CA" dirty="0" smtClean="0">
                <a:solidFill>
                  <a:schemeClr val="bg1"/>
                </a:solidFill>
                <a:latin typeface="Myriad Pro"/>
              </a:rPr>
              <a:t>.. </a:t>
            </a:r>
            <a:r>
              <a:rPr lang="fr-CA" dirty="0" err="1" smtClean="0">
                <a:solidFill>
                  <a:schemeClr val="bg1"/>
                </a:solidFill>
                <a:latin typeface="Myriad Pro"/>
              </a:rPr>
              <a:t>Instantly</a:t>
            </a:r>
            <a:r>
              <a:rPr lang="fr-CA" dirty="0" smtClean="0">
                <a:solidFill>
                  <a:schemeClr val="bg1"/>
                </a:solidFill>
                <a:latin typeface="Myriad Pro"/>
              </a:rPr>
              <a:t>!! </a:t>
            </a:r>
            <a:endParaRPr lang="fr-CA" dirty="0">
              <a:solidFill>
                <a:schemeClr val="bg1"/>
              </a:solidFill>
              <a:latin typeface="Myriad Pro"/>
            </a:endParaRPr>
          </a:p>
        </p:txBody>
      </p:sp>
    </p:spTree>
    <p:extLst>
      <p:ext uri="{BB962C8B-B14F-4D97-AF65-F5344CB8AC3E}">
        <p14:creationId xmlns:p14="http://schemas.microsoft.com/office/powerpoint/2010/main" val="903311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4-07444297b.jpg"/>
          <p:cNvPicPr>
            <a:picLocks noChangeAspect="1"/>
          </p:cNvPicPr>
          <p:nvPr/>
        </p:nvPicPr>
        <p:blipFill rotWithShape="1">
          <a:blip r:embed="rId3">
            <a:extLst>
              <a:ext uri="{28A0092B-C50C-407E-A947-70E740481C1C}">
                <a14:useLocalDpi xmlns:a14="http://schemas.microsoft.com/office/drawing/2010/main" val="0"/>
              </a:ext>
            </a:extLst>
          </a:blip>
          <a:srcRect t="7916" b="7726"/>
          <a:stretch/>
        </p:blipFill>
        <p:spPr>
          <a:xfrm>
            <a:off x="0" y="0"/>
            <a:ext cx="9144000" cy="5143500"/>
          </a:xfrm>
          <a:prstGeom prst="rect">
            <a:avLst/>
          </a:prstGeom>
        </p:spPr>
      </p:pic>
      <p:sp>
        <p:nvSpPr>
          <p:cNvPr id="3" name="Rectangle 2"/>
          <p:cNvSpPr/>
          <p:nvPr/>
        </p:nvSpPr>
        <p:spPr>
          <a:xfrm>
            <a:off x="0" y="-17820"/>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15" y="-17820"/>
            <a:ext cx="8355585" cy="5183045"/>
          </a:xfrm>
          <a:prstGeom prst="rect">
            <a:avLst/>
          </a:prstGeom>
        </p:spPr>
      </p:pic>
      <p:sp>
        <p:nvSpPr>
          <p:cNvPr id="9" name="Rectangle 8">
            <a:extLst>
              <a:ext uri="{FF2B5EF4-FFF2-40B4-BE49-F238E27FC236}">
                <a16:creationId xmlns="" xmlns:a16="http://schemas.microsoft.com/office/drawing/2014/main" id="{A816B27C-5279-EC4F-95AD-35EC8766D66E}"/>
              </a:ext>
            </a:extLst>
          </p:cNvPr>
          <p:cNvSpPr/>
          <p:nvPr/>
        </p:nvSpPr>
        <p:spPr>
          <a:xfrm>
            <a:off x="27454"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ZoneTexte 17">
            <a:extLst>
              <a:ext uri="{FF2B5EF4-FFF2-40B4-BE49-F238E27FC236}">
                <a16:creationId xmlns="" xmlns:a16="http://schemas.microsoft.com/office/drawing/2014/main" id="{ABBC1970-A16E-9341-A476-0577FEF1ED05}"/>
              </a:ext>
            </a:extLst>
          </p:cNvPr>
          <p:cNvSpPr txBox="1"/>
          <p:nvPr/>
        </p:nvSpPr>
        <p:spPr>
          <a:xfrm rot="16200000">
            <a:off x="-2259193" y="2236269"/>
            <a:ext cx="5157342" cy="684803"/>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Some IOT Applications</a:t>
            </a:r>
            <a:endParaRPr lang="en-CA" altLang="fr-FR" sz="2800" dirty="0">
              <a:solidFill>
                <a:srgbClr val="7AC142"/>
              </a:solidFill>
              <a:latin typeface="Myriad Pro"/>
              <a:cs typeface="Myriad Pro"/>
            </a:endParaRPr>
          </a:p>
        </p:txBody>
      </p:sp>
    </p:spTree>
    <p:extLst>
      <p:ext uri="{BB962C8B-B14F-4D97-AF65-F5344CB8AC3E}">
        <p14:creationId xmlns:p14="http://schemas.microsoft.com/office/powerpoint/2010/main" val="2064926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11125" y="-1198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1" name="Rectangle 30">
            <a:extLst>
              <a:ext uri="{FF2B5EF4-FFF2-40B4-BE49-F238E27FC236}">
                <a16:creationId xmlns="" xmlns:a16="http://schemas.microsoft.com/office/drawing/2014/main" id="{82B95000-8703-524A-9AB3-2C38C31DA301}"/>
              </a:ext>
            </a:extLst>
          </p:cNvPr>
          <p:cNvSpPr/>
          <p:nvPr/>
        </p:nvSpPr>
        <p:spPr>
          <a:xfrm>
            <a:off x="689399" y="428212"/>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699" y="1771650"/>
            <a:ext cx="3733800" cy="1600200"/>
          </a:xfrm>
          <a:prstGeom prst="rect">
            <a:avLst/>
          </a:prstGeom>
        </p:spPr>
      </p:pic>
      <p:sp>
        <p:nvSpPr>
          <p:cNvPr id="6" name="ZoneTexte 5"/>
          <p:cNvSpPr txBox="1"/>
          <p:nvPr/>
        </p:nvSpPr>
        <p:spPr>
          <a:xfrm>
            <a:off x="2072640" y="883920"/>
            <a:ext cx="5097780" cy="369332"/>
          </a:xfrm>
          <a:prstGeom prst="rect">
            <a:avLst/>
          </a:prstGeom>
          <a:noFill/>
        </p:spPr>
        <p:txBody>
          <a:bodyPr wrap="square" rtlCol="0">
            <a:spAutoFit/>
          </a:bodyPr>
          <a:lstStyle/>
          <a:p>
            <a:pPr algn="ctr"/>
            <a:r>
              <a:rPr lang="fr-CA" dirty="0" err="1" smtClean="0"/>
              <a:t>Artificial</a:t>
            </a:r>
            <a:r>
              <a:rPr lang="fr-CA" dirty="0" smtClean="0"/>
              <a:t> Intelligence </a:t>
            </a:r>
            <a:r>
              <a:rPr lang="fr-CA" dirty="0" err="1" smtClean="0"/>
              <a:t>is</a:t>
            </a:r>
            <a:r>
              <a:rPr lang="fr-CA" dirty="0" smtClean="0"/>
              <a:t> </a:t>
            </a:r>
            <a:r>
              <a:rPr lang="fr-CA" dirty="0" err="1" smtClean="0"/>
              <a:t>everywhere</a:t>
            </a:r>
            <a:endParaRPr lang="fr-CA" dirty="0"/>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60" y="3523504"/>
            <a:ext cx="2142309" cy="93726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5788" y="3624120"/>
            <a:ext cx="2558327" cy="755062"/>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6685" y="3523504"/>
            <a:ext cx="1089689" cy="855678"/>
          </a:xfrm>
          <a:prstGeom prst="rect">
            <a:avLst/>
          </a:prstGeom>
        </p:spPr>
      </p:pic>
    </p:spTree>
    <p:extLst>
      <p:ext uri="{BB962C8B-B14F-4D97-AF65-F5344CB8AC3E}">
        <p14:creationId xmlns:p14="http://schemas.microsoft.com/office/powerpoint/2010/main" val="1821751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11125" y="-1198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1" name="Rectangle 30">
            <a:extLst>
              <a:ext uri="{FF2B5EF4-FFF2-40B4-BE49-F238E27FC236}">
                <a16:creationId xmlns="" xmlns:a16="http://schemas.microsoft.com/office/drawing/2014/main" id="{82B95000-8703-524A-9AB3-2C38C31DA301}"/>
              </a:ext>
            </a:extLst>
          </p:cNvPr>
          <p:cNvSpPr/>
          <p:nvPr/>
        </p:nvSpPr>
        <p:spPr>
          <a:xfrm>
            <a:off x="689399" y="428212"/>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ZoneTexte 5"/>
          <p:cNvSpPr txBox="1"/>
          <p:nvPr/>
        </p:nvSpPr>
        <p:spPr>
          <a:xfrm>
            <a:off x="2072640" y="883920"/>
            <a:ext cx="5097780" cy="369332"/>
          </a:xfrm>
          <a:prstGeom prst="rect">
            <a:avLst/>
          </a:prstGeom>
          <a:noFill/>
        </p:spPr>
        <p:txBody>
          <a:bodyPr wrap="square" rtlCol="0">
            <a:spAutoFit/>
          </a:bodyPr>
          <a:lstStyle/>
          <a:p>
            <a:pPr algn="ctr"/>
            <a:r>
              <a:rPr lang="fr-CA" dirty="0" err="1" smtClean="0"/>
              <a:t>Artificial</a:t>
            </a:r>
            <a:r>
              <a:rPr lang="fr-CA" dirty="0" smtClean="0"/>
              <a:t> Intelligence </a:t>
            </a:r>
            <a:r>
              <a:rPr lang="fr-CA" dirty="0" err="1" smtClean="0"/>
              <a:t>is</a:t>
            </a:r>
            <a:r>
              <a:rPr lang="fr-CA" dirty="0" smtClean="0"/>
              <a:t> </a:t>
            </a:r>
            <a:r>
              <a:rPr lang="fr-CA" dirty="0" err="1" smtClean="0"/>
              <a:t>everywhere</a:t>
            </a:r>
            <a:endParaRPr lang="fr-CA"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640" y="1577340"/>
            <a:ext cx="4895849" cy="2868661"/>
          </a:xfrm>
          <a:prstGeom prst="rect">
            <a:avLst/>
          </a:prstGeom>
        </p:spPr>
      </p:pic>
    </p:spTree>
    <p:extLst>
      <p:ext uri="{BB962C8B-B14F-4D97-AF65-F5344CB8AC3E}">
        <p14:creationId xmlns:p14="http://schemas.microsoft.com/office/powerpoint/2010/main" val="1980374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11125" y="-1198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1" name="Rectangle 30">
            <a:extLst>
              <a:ext uri="{FF2B5EF4-FFF2-40B4-BE49-F238E27FC236}">
                <a16:creationId xmlns="" xmlns:a16="http://schemas.microsoft.com/office/drawing/2014/main" id="{82B95000-8703-524A-9AB3-2C38C31DA301}"/>
              </a:ext>
            </a:extLst>
          </p:cNvPr>
          <p:cNvSpPr/>
          <p:nvPr/>
        </p:nvSpPr>
        <p:spPr>
          <a:xfrm>
            <a:off x="689399" y="428212"/>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ZoneTexte 5"/>
          <p:cNvSpPr txBox="1"/>
          <p:nvPr/>
        </p:nvSpPr>
        <p:spPr>
          <a:xfrm>
            <a:off x="2072640" y="883920"/>
            <a:ext cx="5097780" cy="369332"/>
          </a:xfrm>
          <a:prstGeom prst="rect">
            <a:avLst/>
          </a:prstGeom>
          <a:noFill/>
        </p:spPr>
        <p:txBody>
          <a:bodyPr wrap="square" rtlCol="0">
            <a:spAutoFit/>
          </a:bodyPr>
          <a:lstStyle/>
          <a:p>
            <a:pPr algn="ctr"/>
            <a:r>
              <a:rPr lang="fr-CA" dirty="0" smtClean="0">
                <a:latin typeface="Myriad Pro"/>
              </a:rPr>
              <a:t>AI </a:t>
            </a:r>
            <a:r>
              <a:rPr lang="fr-CA" dirty="0" err="1" smtClean="0">
                <a:latin typeface="Myriad Pro"/>
              </a:rPr>
              <a:t>even</a:t>
            </a:r>
            <a:r>
              <a:rPr lang="fr-CA" dirty="0" smtClean="0">
                <a:latin typeface="Myriad Pro"/>
              </a:rPr>
              <a:t> in </a:t>
            </a:r>
            <a:r>
              <a:rPr lang="fr-CA" dirty="0" err="1" smtClean="0">
                <a:latin typeface="Myriad Pro"/>
              </a:rPr>
              <a:t>your</a:t>
            </a:r>
            <a:r>
              <a:rPr lang="fr-CA" dirty="0" smtClean="0">
                <a:latin typeface="Myriad Pro"/>
              </a:rPr>
              <a:t> Social Media Services</a:t>
            </a:r>
            <a:endParaRPr lang="fr-CA" dirty="0">
              <a:latin typeface="Myriad Pro"/>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60" y="1708960"/>
            <a:ext cx="4127189" cy="2321544"/>
          </a:xfrm>
          <a:prstGeom prst="rect">
            <a:avLst/>
          </a:prstGeom>
        </p:spPr>
      </p:pic>
      <p:sp>
        <p:nvSpPr>
          <p:cNvPr id="7" name="ZoneTexte 6"/>
          <p:cNvSpPr txBox="1"/>
          <p:nvPr/>
        </p:nvSpPr>
        <p:spPr>
          <a:xfrm>
            <a:off x="5765800" y="1298968"/>
            <a:ext cx="2319020" cy="3416320"/>
          </a:xfrm>
          <a:prstGeom prst="rect">
            <a:avLst/>
          </a:prstGeom>
          <a:noFill/>
        </p:spPr>
        <p:txBody>
          <a:bodyPr wrap="square" rtlCol="0">
            <a:spAutoFit/>
          </a:bodyPr>
          <a:lstStyle/>
          <a:p>
            <a:r>
              <a:rPr lang="fr-CA" dirty="0" smtClean="0">
                <a:latin typeface="Myriad Pro"/>
              </a:rPr>
              <a:t>Facebook proposes to analyse </a:t>
            </a:r>
            <a:r>
              <a:rPr lang="fr-CA" dirty="0" err="1" smtClean="0">
                <a:latin typeface="Myriad Pro"/>
              </a:rPr>
              <a:t>your</a:t>
            </a:r>
            <a:r>
              <a:rPr lang="fr-CA" dirty="0" smtClean="0">
                <a:latin typeface="Myriad Pro"/>
              </a:rPr>
              <a:t> </a:t>
            </a:r>
            <a:r>
              <a:rPr lang="fr-CA" dirty="0" err="1" smtClean="0">
                <a:latin typeface="Myriad Pro"/>
              </a:rPr>
              <a:t>shared</a:t>
            </a:r>
            <a:r>
              <a:rPr lang="fr-CA" dirty="0" smtClean="0">
                <a:latin typeface="Myriad Pro"/>
              </a:rPr>
              <a:t> </a:t>
            </a:r>
            <a:r>
              <a:rPr lang="fr-CA" dirty="0" err="1" smtClean="0">
                <a:latin typeface="Myriad Pro"/>
              </a:rPr>
              <a:t>pictures</a:t>
            </a:r>
            <a:r>
              <a:rPr lang="fr-CA" dirty="0" smtClean="0">
                <a:latin typeface="Myriad Pro"/>
              </a:rPr>
              <a:t> and </a:t>
            </a:r>
            <a:r>
              <a:rPr lang="fr-CA" dirty="0" err="1" smtClean="0">
                <a:latin typeface="Myriad Pro"/>
              </a:rPr>
              <a:t>send</a:t>
            </a:r>
            <a:r>
              <a:rPr lang="fr-CA" dirty="0" smtClean="0">
                <a:latin typeface="Myriad Pro"/>
              </a:rPr>
              <a:t> </a:t>
            </a:r>
            <a:r>
              <a:rPr lang="fr-CA" dirty="0" err="1" smtClean="0">
                <a:latin typeface="Myriad Pro"/>
              </a:rPr>
              <a:t>you</a:t>
            </a:r>
            <a:r>
              <a:rPr lang="fr-CA" dirty="0" smtClean="0">
                <a:latin typeface="Myriad Pro"/>
              </a:rPr>
              <a:t> </a:t>
            </a:r>
            <a:r>
              <a:rPr lang="fr-CA" dirty="0" err="1" smtClean="0">
                <a:latin typeface="Myriad Pro"/>
              </a:rPr>
              <a:t>alert</a:t>
            </a:r>
            <a:r>
              <a:rPr lang="fr-CA" dirty="0" smtClean="0">
                <a:latin typeface="Myriad Pro"/>
              </a:rPr>
              <a:t> </a:t>
            </a:r>
            <a:r>
              <a:rPr lang="fr-CA" dirty="0" err="1" smtClean="0">
                <a:latin typeface="Myriad Pro"/>
              </a:rPr>
              <a:t>when</a:t>
            </a:r>
            <a:r>
              <a:rPr lang="fr-CA" dirty="0" smtClean="0">
                <a:latin typeface="Myriad Pro"/>
              </a:rPr>
              <a:t> </a:t>
            </a:r>
            <a:r>
              <a:rPr lang="fr-CA" dirty="0" err="1" smtClean="0">
                <a:latin typeface="Myriad Pro"/>
              </a:rPr>
              <a:t>someone</a:t>
            </a:r>
            <a:r>
              <a:rPr lang="fr-CA" dirty="0" smtClean="0">
                <a:latin typeface="Myriad Pro"/>
              </a:rPr>
              <a:t> </a:t>
            </a:r>
            <a:r>
              <a:rPr lang="fr-CA" dirty="0" err="1" smtClean="0">
                <a:latin typeface="Myriad Pro"/>
              </a:rPr>
              <a:t>other</a:t>
            </a:r>
            <a:r>
              <a:rPr lang="fr-CA" dirty="0" smtClean="0">
                <a:latin typeface="Myriad Pro"/>
              </a:rPr>
              <a:t> </a:t>
            </a:r>
            <a:r>
              <a:rPr lang="fr-CA" dirty="0" err="1" smtClean="0">
                <a:latin typeface="Myriad Pro"/>
              </a:rPr>
              <a:t>than</a:t>
            </a:r>
            <a:r>
              <a:rPr lang="fr-CA" dirty="0" smtClean="0">
                <a:latin typeface="Myriad Pro"/>
              </a:rPr>
              <a:t> </a:t>
            </a:r>
            <a:r>
              <a:rPr lang="fr-CA" dirty="0" err="1" smtClean="0">
                <a:latin typeface="Myriad Pro"/>
              </a:rPr>
              <a:t>you</a:t>
            </a:r>
            <a:r>
              <a:rPr lang="fr-CA" dirty="0" smtClean="0">
                <a:latin typeface="Myriad Pro"/>
              </a:rPr>
              <a:t> post or </a:t>
            </a:r>
            <a:r>
              <a:rPr lang="fr-CA" dirty="0" err="1" smtClean="0">
                <a:latin typeface="Myriad Pro"/>
              </a:rPr>
              <a:t>try</a:t>
            </a:r>
            <a:r>
              <a:rPr lang="fr-CA" dirty="0" smtClean="0">
                <a:latin typeface="Myriad Pro"/>
              </a:rPr>
              <a:t> to use </a:t>
            </a:r>
            <a:r>
              <a:rPr lang="fr-CA" dirty="0" err="1" smtClean="0">
                <a:latin typeface="Myriad Pro"/>
              </a:rPr>
              <a:t>your</a:t>
            </a:r>
            <a:r>
              <a:rPr lang="fr-CA" dirty="0" smtClean="0">
                <a:latin typeface="Myriad Pro"/>
              </a:rPr>
              <a:t> </a:t>
            </a:r>
            <a:r>
              <a:rPr lang="fr-CA" dirty="0" err="1" smtClean="0">
                <a:latin typeface="Myriad Pro"/>
              </a:rPr>
              <a:t>picture</a:t>
            </a:r>
            <a:r>
              <a:rPr lang="fr-CA" dirty="0" smtClean="0">
                <a:latin typeface="Myriad Pro"/>
              </a:rPr>
              <a:t> in </a:t>
            </a:r>
            <a:r>
              <a:rPr lang="fr-CA" dirty="0" err="1" smtClean="0">
                <a:latin typeface="Myriad Pro"/>
              </a:rPr>
              <a:t>their</a:t>
            </a:r>
            <a:r>
              <a:rPr lang="fr-CA" dirty="0" smtClean="0">
                <a:latin typeface="Myriad Pro"/>
              </a:rPr>
              <a:t> profile…</a:t>
            </a:r>
          </a:p>
          <a:p>
            <a:endParaRPr lang="fr-CA" dirty="0">
              <a:latin typeface="Myriad Pro"/>
            </a:endParaRPr>
          </a:p>
          <a:p>
            <a:r>
              <a:rPr lang="fr-CA" dirty="0" err="1" smtClean="0">
                <a:latin typeface="Myriad Pro"/>
              </a:rPr>
              <a:t>Okay</a:t>
            </a:r>
            <a:r>
              <a:rPr lang="fr-CA" dirty="0" smtClean="0">
                <a:latin typeface="Myriad Pro"/>
              </a:rPr>
              <a:t>… But I </a:t>
            </a:r>
            <a:r>
              <a:rPr lang="fr-CA" dirty="0" err="1" smtClean="0">
                <a:latin typeface="Myriad Pro"/>
              </a:rPr>
              <a:t>see</a:t>
            </a:r>
            <a:r>
              <a:rPr lang="fr-CA" dirty="0" smtClean="0">
                <a:latin typeface="Myriad Pro"/>
              </a:rPr>
              <a:t> </a:t>
            </a:r>
            <a:r>
              <a:rPr lang="fr-CA" dirty="0" err="1" smtClean="0">
                <a:latin typeface="Myriad Pro"/>
              </a:rPr>
              <a:t>something</a:t>
            </a:r>
            <a:r>
              <a:rPr lang="fr-CA" dirty="0" smtClean="0">
                <a:latin typeface="Myriad Pro"/>
              </a:rPr>
              <a:t> </a:t>
            </a:r>
            <a:r>
              <a:rPr lang="fr-CA" dirty="0" err="1" smtClean="0">
                <a:latin typeface="Myriad Pro"/>
              </a:rPr>
              <a:t>else</a:t>
            </a:r>
            <a:r>
              <a:rPr lang="fr-CA" dirty="0" smtClean="0">
                <a:latin typeface="Myriad Pro"/>
              </a:rPr>
              <a:t> </a:t>
            </a:r>
            <a:r>
              <a:rPr lang="fr-CA" dirty="0" err="1" smtClean="0">
                <a:latin typeface="Myriad Pro"/>
              </a:rPr>
              <a:t>coming</a:t>
            </a:r>
            <a:r>
              <a:rPr lang="fr-CA" dirty="0" smtClean="0">
                <a:latin typeface="Myriad Pro"/>
              </a:rPr>
              <a:t>…</a:t>
            </a:r>
            <a:endParaRPr lang="fr-CA" dirty="0">
              <a:latin typeface="Myriad Pro"/>
            </a:endParaRPr>
          </a:p>
        </p:txBody>
      </p:sp>
    </p:spTree>
    <p:extLst>
      <p:ext uri="{BB962C8B-B14F-4D97-AF65-F5344CB8AC3E}">
        <p14:creationId xmlns:p14="http://schemas.microsoft.com/office/powerpoint/2010/main" val="1168231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11125" y="-1198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1" name="Rectangle 30">
            <a:extLst>
              <a:ext uri="{FF2B5EF4-FFF2-40B4-BE49-F238E27FC236}">
                <a16:creationId xmlns="" xmlns:a16="http://schemas.microsoft.com/office/drawing/2014/main" id="{82B95000-8703-524A-9AB3-2C38C31DA301}"/>
              </a:ext>
            </a:extLst>
          </p:cNvPr>
          <p:cNvSpPr/>
          <p:nvPr/>
        </p:nvSpPr>
        <p:spPr>
          <a:xfrm>
            <a:off x="689399" y="428212"/>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ZoneTexte 5"/>
          <p:cNvSpPr txBox="1"/>
          <p:nvPr/>
        </p:nvSpPr>
        <p:spPr>
          <a:xfrm>
            <a:off x="2072640" y="883920"/>
            <a:ext cx="5097780" cy="369332"/>
          </a:xfrm>
          <a:prstGeom prst="rect">
            <a:avLst/>
          </a:prstGeom>
          <a:noFill/>
        </p:spPr>
        <p:txBody>
          <a:bodyPr wrap="square" rtlCol="0">
            <a:spAutoFit/>
          </a:bodyPr>
          <a:lstStyle/>
          <a:p>
            <a:pPr algn="ctr"/>
            <a:r>
              <a:rPr lang="fr-CA" dirty="0" smtClean="0">
                <a:latin typeface="Myriad Pro"/>
              </a:rPr>
              <a:t>AI for Email Spam and Malware </a:t>
            </a:r>
            <a:r>
              <a:rPr lang="fr-CA" dirty="0" err="1" smtClean="0">
                <a:latin typeface="Myriad Pro"/>
              </a:rPr>
              <a:t>Filtering</a:t>
            </a:r>
            <a:endParaRPr lang="fr-CA" dirty="0">
              <a:latin typeface="Myriad Pro"/>
            </a:endParaRPr>
          </a:p>
        </p:txBody>
      </p:sp>
      <p:sp>
        <p:nvSpPr>
          <p:cNvPr id="7" name="ZoneTexte 6"/>
          <p:cNvSpPr txBox="1"/>
          <p:nvPr/>
        </p:nvSpPr>
        <p:spPr>
          <a:xfrm>
            <a:off x="2893060" y="1581824"/>
            <a:ext cx="2463800" cy="954107"/>
          </a:xfrm>
          <a:prstGeom prst="rect">
            <a:avLst/>
          </a:prstGeom>
          <a:noFill/>
        </p:spPr>
        <p:txBody>
          <a:bodyPr wrap="square" rtlCol="0">
            <a:spAutoFit/>
          </a:bodyPr>
          <a:lstStyle/>
          <a:p>
            <a:r>
              <a:rPr lang="fr-CA" sz="1400" dirty="0" smtClean="0">
                <a:latin typeface="Myriad Pro"/>
              </a:rPr>
              <a:t>Multi Layer Perceptron, C4.5 </a:t>
            </a:r>
            <a:r>
              <a:rPr lang="fr-CA" sz="1400" dirty="0" err="1" smtClean="0">
                <a:latin typeface="Myriad Pro"/>
              </a:rPr>
              <a:t>Decision</a:t>
            </a:r>
            <a:r>
              <a:rPr lang="fr-CA" sz="1400" dirty="0" smtClean="0">
                <a:latin typeface="Myriad Pro"/>
              </a:rPr>
              <a:t> </a:t>
            </a:r>
            <a:r>
              <a:rPr lang="fr-CA" sz="1400" dirty="0" err="1" smtClean="0">
                <a:latin typeface="Myriad Pro"/>
              </a:rPr>
              <a:t>Tree</a:t>
            </a:r>
            <a:r>
              <a:rPr lang="fr-CA" sz="1400" dirty="0" smtClean="0">
                <a:latin typeface="Myriad Pro"/>
              </a:rPr>
              <a:t> Induction.. All AI </a:t>
            </a:r>
            <a:r>
              <a:rPr lang="fr-CA" sz="1400" dirty="0" err="1" smtClean="0">
                <a:latin typeface="Myriad Pro"/>
              </a:rPr>
              <a:t>based</a:t>
            </a:r>
            <a:r>
              <a:rPr lang="fr-CA" sz="1400" dirty="0" smtClean="0">
                <a:latin typeface="Myriad Pro"/>
              </a:rPr>
              <a:t> </a:t>
            </a:r>
            <a:r>
              <a:rPr lang="fr-CA" sz="1400" dirty="0" err="1" smtClean="0">
                <a:latin typeface="Myriad Pro"/>
              </a:rPr>
              <a:t>tools</a:t>
            </a:r>
            <a:r>
              <a:rPr lang="fr-CA" sz="1400" dirty="0" smtClean="0">
                <a:latin typeface="Myriad Pro"/>
              </a:rPr>
              <a:t> to control email Spam more </a:t>
            </a:r>
            <a:r>
              <a:rPr lang="fr-CA" sz="1400" dirty="0" err="1" smtClean="0">
                <a:latin typeface="Myriad Pro"/>
              </a:rPr>
              <a:t>efficiently</a:t>
            </a:r>
            <a:endParaRPr lang="fr-CA" sz="1400" dirty="0">
              <a:latin typeface="Myriad Pro"/>
            </a:endParaRPr>
          </a:p>
        </p:txBody>
      </p:sp>
      <p:grpSp>
        <p:nvGrpSpPr>
          <p:cNvPr id="10" name="Groupe 9"/>
          <p:cNvGrpSpPr/>
          <p:nvPr/>
        </p:nvGrpSpPr>
        <p:grpSpPr>
          <a:xfrm>
            <a:off x="2177415" y="2614002"/>
            <a:ext cx="3565058" cy="1722062"/>
            <a:chOff x="2177415" y="2614002"/>
            <a:chExt cx="3565058" cy="1722062"/>
          </a:xfrm>
        </p:grpSpPr>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415" y="2868628"/>
              <a:ext cx="3179445" cy="1467436"/>
            </a:xfrm>
            <a:prstGeom prst="rect">
              <a:avLst/>
            </a:prstGeom>
          </p:spPr>
        </p:pic>
        <p:sp>
          <p:nvSpPr>
            <p:cNvPr id="9" name="ZoneTexte 8"/>
            <p:cNvSpPr txBox="1"/>
            <p:nvPr/>
          </p:nvSpPr>
          <p:spPr>
            <a:xfrm rot="366886">
              <a:off x="3456473" y="2614002"/>
              <a:ext cx="2286000" cy="369332"/>
            </a:xfrm>
            <a:prstGeom prst="rect">
              <a:avLst/>
            </a:prstGeom>
            <a:noFill/>
          </p:spPr>
          <p:txBody>
            <a:bodyPr wrap="square" rtlCol="0">
              <a:spAutoFit/>
            </a:bodyPr>
            <a:lstStyle/>
            <a:p>
              <a:pPr algn="ctr"/>
              <a:r>
                <a:rPr lang="fr-CA" dirty="0" smtClean="0"/>
                <a:t>MALWARE!!</a:t>
              </a:r>
              <a:endParaRPr lang="fr-CA" dirty="0"/>
            </a:p>
          </p:txBody>
        </p:sp>
      </p:gr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385" y="1681464"/>
            <a:ext cx="1489120" cy="1414778"/>
          </a:xfrm>
          <a:prstGeom prst="rect">
            <a:avLst/>
          </a:prstGeom>
        </p:spPr>
      </p:pic>
      <p:sp>
        <p:nvSpPr>
          <p:cNvPr id="11" name="ZoneTexte 10"/>
          <p:cNvSpPr txBox="1"/>
          <p:nvPr/>
        </p:nvSpPr>
        <p:spPr>
          <a:xfrm>
            <a:off x="5792002" y="2611489"/>
            <a:ext cx="2323298" cy="1815882"/>
          </a:xfrm>
          <a:prstGeom prst="rect">
            <a:avLst/>
          </a:prstGeom>
          <a:noFill/>
        </p:spPr>
        <p:txBody>
          <a:bodyPr wrap="square" rtlCol="0">
            <a:spAutoFit/>
          </a:bodyPr>
          <a:lstStyle/>
          <a:p>
            <a:r>
              <a:rPr lang="fr-CA" sz="1600" dirty="0" smtClean="0">
                <a:latin typeface="Myriad Pro"/>
              </a:rPr>
              <a:t>Over 325 000 malwares are </a:t>
            </a:r>
            <a:r>
              <a:rPr lang="fr-CA" sz="1600" dirty="0" err="1" smtClean="0">
                <a:latin typeface="Myriad Pro"/>
              </a:rPr>
              <a:t>detected</a:t>
            </a:r>
            <a:r>
              <a:rPr lang="fr-CA" sz="1600" dirty="0" smtClean="0">
                <a:latin typeface="Myriad Pro"/>
              </a:rPr>
              <a:t> </a:t>
            </a:r>
            <a:r>
              <a:rPr lang="fr-CA" sz="1600" dirty="0" err="1" smtClean="0">
                <a:latin typeface="Myriad Pro"/>
              </a:rPr>
              <a:t>everyday</a:t>
            </a:r>
            <a:r>
              <a:rPr lang="fr-CA" sz="1600" dirty="0" smtClean="0">
                <a:latin typeface="Myriad Pro"/>
              </a:rPr>
              <a:t>!   AI </a:t>
            </a:r>
            <a:r>
              <a:rPr lang="fr-CA" sz="1600" dirty="0" err="1" smtClean="0">
                <a:latin typeface="Myriad Pro"/>
              </a:rPr>
              <a:t>powered</a:t>
            </a:r>
            <a:r>
              <a:rPr lang="fr-CA" sz="1600" dirty="0" smtClean="0">
                <a:latin typeface="Myriad Pro"/>
              </a:rPr>
              <a:t> </a:t>
            </a:r>
            <a:r>
              <a:rPr lang="fr-CA" sz="1600" dirty="0" err="1" smtClean="0">
                <a:latin typeface="Myriad Pro"/>
              </a:rPr>
              <a:t>systems</a:t>
            </a:r>
            <a:r>
              <a:rPr lang="fr-CA" sz="1600" dirty="0" smtClean="0">
                <a:latin typeface="Myriad Pro"/>
              </a:rPr>
              <a:t> </a:t>
            </a:r>
            <a:r>
              <a:rPr lang="fr-CA" sz="1600" dirty="0" err="1" smtClean="0">
                <a:latin typeface="Myriad Pro"/>
              </a:rPr>
              <a:t>understand</a:t>
            </a:r>
            <a:r>
              <a:rPr lang="fr-CA" sz="1600" dirty="0" smtClean="0">
                <a:latin typeface="Myriad Pro"/>
              </a:rPr>
              <a:t> </a:t>
            </a:r>
            <a:r>
              <a:rPr lang="fr-CA" sz="1600" dirty="0" err="1" smtClean="0">
                <a:latin typeface="Myriad Pro"/>
              </a:rPr>
              <a:t>coding</a:t>
            </a:r>
            <a:r>
              <a:rPr lang="fr-CA" sz="1600" dirty="0" smtClean="0">
                <a:latin typeface="Myriad Pro"/>
              </a:rPr>
              <a:t> patterns, </a:t>
            </a:r>
            <a:r>
              <a:rPr lang="fr-CA" sz="1600" dirty="0" err="1" smtClean="0">
                <a:latin typeface="Myriad Pro"/>
              </a:rPr>
              <a:t>detect</a:t>
            </a:r>
            <a:r>
              <a:rPr lang="fr-CA" sz="1600" dirty="0" smtClean="0">
                <a:latin typeface="Myriad Pro"/>
              </a:rPr>
              <a:t> and </a:t>
            </a:r>
            <a:r>
              <a:rPr lang="fr-CA" sz="1600" dirty="0" err="1" smtClean="0">
                <a:latin typeface="Myriad Pro"/>
              </a:rPr>
              <a:t>protect</a:t>
            </a:r>
            <a:r>
              <a:rPr lang="fr-CA" sz="1600" dirty="0" smtClean="0">
                <a:latin typeface="Myriad Pro"/>
              </a:rPr>
              <a:t> </a:t>
            </a:r>
            <a:r>
              <a:rPr lang="fr-CA" sz="1600" dirty="0" err="1" smtClean="0">
                <a:latin typeface="Myriad Pro"/>
              </a:rPr>
              <a:t>against</a:t>
            </a:r>
            <a:r>
              <a:rPr lang="fr-CA" sz="1600" dirty="0" smtClean="0">
                <a:latin typeface="Myriad Pro"/>
              </a:rPr>
              <a:t> </a:t>
            </a:r>
            <a:r>
              <a:rPr lang="fr-CA" sz="1600" dirty="0" err="1" smtClean="0">
                <a:latin typeface="Myriad Pro"/>
              </a:rPr>
              <a:t>them</a:t>
            </a:r>
            <a:endParaRPr lang="fr-CA" sz="1600" dirty="0">
              <a:latin typeface="Myriad Pro"/>
            </a:endParaRPr>
          </a:p>
        </p:txBody>
      </p:sp>
    </p:spTree>
    <p:extLst>
      <p:ext uri="{BB962C8B-B14F-4D97-AF65-F5344CB8AC3E}">
        <p14:creationId xmlns:p14="http://schemas.microsoft.com/office/powerpoint/2010/main" val="289217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 name="Rectangle 18"/>
          <p:cNvSpPr/>
          <p:nvPr/>
        </p:nvSpPr>
        <p:spPr>
          <a:xfrm>
            <a:off x="-11125" y="-11983"/>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1" name="Rectangle 30">
            <a:extLst>
              <a:ext uri="{FF2B5EF4-FFF2-40B4-BE49-F238E27FC236}">
                <a16:creationId xmlns="" xmlns:a16="http://schemas.microsoft.com/office/drawing/2014/main" id="{82B95000-8703-524A-9AB3-2C38C31DA301}"/>
              </a:ext>
            </a:extLst>
          </p:cNvPr>
          <p:cNvSpPr/>
          <p:nvPr/>
        </p:nvSpPr>
        <p:spPr>
          <a:xfrm>
            <a:off x="686536" y="477852"/>
            <a:ext cx="7616401" cy="428707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ZoneTexte 5"/>
          <p:cNvSpPr txBox="1"/>
          <p:nvPr/>
        </p:nvSpPr>
        <p:spPr>
          <a:xfrm>
            <a:off x="2072640" y="883920"/>
            <a:ext cx="5097780" cy="461665"/>
          </a:xfrm>
          <a:prstGeom prst="rect">
            <a:avLst/>
          </a:prstGeom>
          <a:noFill/>
        </p:spPr>
        <p:txBody>
          <a:bodyPr wrap="square" rtlCol="0">
            <a:spAutoFit/>
          </a:bodyPr>
          <a:lstStyle/>
          <a:p>
            <a:pPr algn="ctr"/>
            <a:r>
              <a:rPr lang="fr-CA" sz="2400" dirty="0" smtClean="0">
                <a:latin typeface="Myriad Pro"/>
              </a:rPr>
              <a:t>AI in </a:t>
            </a:r>
            <a:r>
              <a:rPr lang="fr-CA" sz="2400" dirty="0" err="1" smtClean="0">
                <a:latin typeface="Myriad Pro"/>
              </a:rPr>
              <a:t>customer</a:t>
            </a:r>
            <a:r>
              <a:rPr lang="fr-CA" sz="2400" dirty="0" smtClean="0">
                <a:latin typeface="Myriad Pro"/>
              </a:rPr>
              <a:t> support applications</a:t>
            </a:r>
            <a:endParaRPr lang="fr-CA" sz="2400" dirty="0">
              <a:latin typeface="Myriad Pro"/>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860" y="1708960"/>
            <a:ext cx="3326018" cy="2219960"/>
          </a:xfrm>
          <a:prstGeom prst="rect">
            <a:avLst/>
          </a:prstGeom>
        </p:spPr>
      </p:pic>
      <p:sp>
        <p:nvSpPr>
          <p:cNvPr id="12" name="ZoneTexte 11"/>
          <p:cNvSpPr txBox="1"/>
          <p:nvPr/>
        </p:nvSpPr>
        <p:spPr>
          <a:xfrm>
            <a:off x="5280660" y="1708960"/>
            <a:ext cx="2298700" cy="378920"/>
          </a:xfrm>
          <a:prstGeom prst="rect">
            <a:avLst/>
          </a:prstGeom>
          <a:noFill/>
        </p:spPr>
        <p:txBody>
          <a:bodyPr wrap="square" rtlCol="0">
            <a:spAutoFit/>
          </a:bodyPr>
          <a:lstStyle/>
          <a:p>
            <a:r>
              <a:rPr lang="fr-CA" dirty="0" err="1" smtClean="0">
                <a:latin typeface="Myriad Pro"/>
              </a:rPr>
              <a:t>Did</a:t>
            </a:r>
            <a:r>
              <a:rPr lang="fr-CA" dirty="0" smtClean="0">
                <a:latin typeface="Myriad Pro"/>
              </a:rPr>
              <a:t> </a:t>
            </a:r>
            <a:r>
              <a:rPr lang="fr-CA" dirty="0" err="1" smtClean="0">
                <a:latin typeface="Myriad Pro"/>
              </a:rPr>
              <a:t>you</a:t>
            </a:r>
            <a:r>
              <a:rPr lang="fr-CA" dirty="0" smtClean="0">
                <a:latin typeface="Myriad Pro"/>
              </a:rPr>
              <a:t> know?</a:t>
            </a:r>
            <a:endParaRPr lang="fr-CA" dirty="0">
              <a:latin typeface="Myriad Pro"/>
            </a:endParaRPr>
          </a:p>
        </p:txBody>
      </p:sp>
      <p:sp>
        <p:nvSpPr>
          <p:cNvPr id="13" name="ZoneTexte 12"/>
          <p:cNvSpPr txBox="1"/>
          <p:nvPr/>
        </p:nvSpPr>
        <p:spPr>
          <a:xfrm>
            <a:off x="5131491" y="2184051"/>
            <a:ext cx="2895600" cy="1600438"/>
          </a:xfrm>
          <a:prstGeom prst="rect">
            <a:avLst/>
          </a:prstGeom>
          <a:noFill/>
        </p:spPr>
        <p:txBody>
          <a:bodyPr wrap="square" rtlCol="0">
            <a:spAutoFit/>
          </a:bodyPr>
          <a:lstStyle/>
          <a:p>
            <a:r>
              <a:rPr lang="en-US" sz="1400" dirty="0">
                <a:latin typeface="Myriad Pro"/>
              </a:rPr>
              <a:t>A number of websites nowadays offer the option to chat with customer support representative while they are navigating within the site. However, not every website has a live executive to answer your </a:t>
            </a:r>
            <a:r>
              <a:rPr lang="en-US" sz="1400" dirty="0" smtClean="0">
                <a:latin typeface="Myriad Pro"/>
              </a:rPr>
              <a:t>queries…</a:t>
            </a:r>
            <a:r>
              <a:rPr lang="fr-CA" sz="1400" dirty="0" smtClean="0">
                <a:latin typeface="Myriad Pro"/>
              </a:rPr>
              <a:t> </a:t>
            </a:r>
            <a:endParaRPr lang="fr-CA" sz="1400" dirty="0">
              <a:latin typeface="Myriad Pro"/>
            </a:endParaRPr>
          </a:p>
        </p:txBody>
      </p:sp>
    </p:spTree>
    <p:extLst>
      <p:ext uri="{BB962C8B-B14F-4D97-AF65-F5344CB8AC3E}">
        <p14:creationId xmlns:p14="http://schemas.microsoft.com/office/powerpoint/2010/main" val="552488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55676.jpg"/>
          <p:cNvPicPr>
            <a:picLocks noChangeAspect="1"/>
          </p:cNvPicPr>
          <p:nvPr/>
        </p:nvPicPr>
        <p:blipFill rotWithShape="1">
          <a:blip r:embed="rId3">
            <a:extLst>
              <a:ext uri="{28A0092B-C50C-407E-A947-70E740481C1C}">
                <a14:useLocalDpi xmlns:a14="http://schemas.microsoft.com/office/drawing/2010/main" val="0"/>
              </a:ext>
            </a:extLst>
          </a:blip>
          <a:srcRect t="7639" b="7679"/>
          <a:stretch/>
        </p:blipFill>
        <p:spPr>
          <a:xfrm>
            <a:off x="0" y="0"/>
            <a:ext cx="9144000" cy="5143500"/>
          </a:xfrm>
          <a:prstGeom prst="rect">
            <a:avLst/>
          </a:prstGeom>
        </p:spPr>
      </p:pic>
      <p:sp>
        <p:nvSpPr>
          <p:cNvPr id="3" name="Rectangle 2"/>
          <p:cNvSpPr/>
          <p:nvPr/>
        </p:nvSpPr>
        <p:spPr>
          <a:xfrm>
            <a:off x="0" y="-1781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7" name="Rectangle 6">
            <a:extLst>
              <a:ext uri="{FF2B5EF4-FFF2-40B4-BE49-F238E27FC236}">
                <a16:creationId xmlns="" xmlns:a16="http://schemas.microsoft.com/office/drawing/2014/main" id="{F36B2AAB-3785-664A-88EA-6A38E143A8B2}"/>
              </a:ext>
            </a:extLst>
          </p:cNvPr>
          <p:cNvSpPr/>
          <p:nvPr/>
        </p:nvSpPr>
        <p:spPr>
          <a:xfrm>
            <a:off x="1186250" y="432939"/>
            <a:ext cx="6755026" cy="4274288"/>
          </a:xfrm>
          <a:prstGeom prst="rect">
            <a:avLst/>
          </a:prstGeom>
          <a:solidFill>
            <a:schemeClr val="tx1">
              <a:alpha val="7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687" y="1452921"/>
            <a:ext cx="2560320" cy="1920240"/>
          </a:xfrm>
          <a:prstGeom prst="rect">
            <a:avLst/>
          </a:prstGeom>
        </p:spPr>
      </p:pic>
      <p:sp>
        <p:nvSpPr>
          <p:cNvPr id="9" name="Rectangle 8">
            <a:extLst>
              <a:ext uri="{FF2B5EF4-FFF2-40B4-BE49-F238E27FC236}">
                <a16:creationId xmlns="" xmlns:a16="http://schemas.microsoft.com/office/drawing/2014/main" id="{82B95000-8703-524A-9AB3-2C38C31DA301}"/>
              </a:ext>
            </a:extLst>
          </p:cNvPr>
          <p:cNvSpPr/>
          <p:nvPr/>
        </p:nvSpPr>
        <p:spPr>
          <a:xfrm>
            <a:off x="1806308" y="860838"/>
            <a:ext cx="3078111" cy="310440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939811" y="860838"/>
            <a:ext cx="2551661" cy="923330"/>
          </a:xfrm>
          <a:prstGeom prst="rect">
            <a:avLst/>
          </a:prstGeom>
          <a:noFill/>
        </p:spPr>
        <p:txBody>
          <a:bodyPr wrap="none" lIns="91440" tIns="45720" rIns="91440" bIns="45720">
            <a:spAutoFit/>
          </a:bodyPr>
          <a:lstStyle/>
          <a:p>
            <a:pPr algn="ctr"/>
            <a:r>
              <a:rPr lang="fr-FR" sz="5400" b="1" cap="none" spc="0" dirty="0" smtClean="0">
                <a:ln w="22225">
                  <a:solidFill>
                    <a:schemeClr val="accent2"/>
                  </a:solidFill>
                  <a:prstDash val="solid"/>
                </a:ln>
                <a:solidFill>
                  <a:schemeClr val="accent2">
                    <a:lumMod val="40000"/>
                    <a:lumOff val="60000"/>
                  </a:schemeClr>
                </a:solidFill>
                <a:effectLst/>
              </a:rPr>
              <a:t>Web 3.0</a:t>
            </a:r>
            <a:endParaRPr lang="fr-FR" sz="5400" b="1" cap="none" spc="0" dirty="0">
              <a:ln w="22225">
                <a:solidFill>
                  <a:schemeClr val="accent2"/>
                </a:solidFill>
                <a:prstDash val="solid"/>
              </a:ln>
              <a:solidFill>
                <a:schemeClr val="accent2">
                  <a:lumMod val="40000"/>
                  <a:lumOff val="60000"/>
                </a:schemeClr>
              </a:solidFill>
              <a:effectLst/>
            </a:endParaRPr>
          </a:p>
        </p:txBody>
      </p:sp>
      <p:sp>
        <p:nvSpPr>
          <p:cNvPr id="10" name="ZoneTexte 9"/>
          <p:cNvSpPr txBox="1"/>
          <p:nvPr/>
        </p:nvSpPr>
        <p:spPr>
          <a:xfrm>
            <a:off x="2042160" y="1784168"/>
            <a:ext cx="2697480" cy="2031325"/>
          </a:xfrm>
          <a:prstGeom prst="rect">
            <a:avLst/>
          </a:prstGeom>
          <a:noFill/>
        </p:spPr>
        <p:txBody>
          <a:bodyPr wrap="square" rtlCol="0">
            <a:spAutoFit/>
          </a:bodyPr>
          <a:lstStyle/>
          <a:p>
            <a:r>
              <a:rPr lang="en-US" dirty="0"/>
              <a:t>WEB 3.0 is an intelligent WEB where interactions of machines and people happens seamlessly</a:t>
            </a:r>
            <a:r>
              <a:rPr lang="en-US" dirty="0" smtClean="0"/>
              <a:t>…</a:t>
            </a:r>
          </a:p>
          <a:p>
            <a:endParaRPr lang="en-US" dirty="0"/>
          </a:p>
          <a:p>
            <a:endParaRPr lang="en-US" dirty="0"/>
          </a:p>
          <a:p>
            <a:endParaRPr lang="fr-CA" dirty="0"/>
          </a:p>
        </p:txBody>
      </p:sp>
    </p:spTree>
    <p:extLst>
      <p:ext uri="{BB962C8B-B14F-4D97-AF65-F5344CB8AC3E}">
        <p14:creationId xmlns:p14="http://schemas.microsoft.com/office/powerpoint/2010/main" val="3188163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bloc4.jpg"/>
          <p:cNvPicPr>
            <a:picLocks noChangeAspect="1"/>
          </p:cNvPicPr>
          <p:nvPr/>
        </p:nvPicPr>
        <p:blipFill rotWithShape="1">
          <a:blip r:embed="rId3">
            <a:extLst>
              <a:ext uri="{28A0092B-C50C-407E-A947-70E740481C1C}">
                <a14:useLocalDpi xmlns:a14="http://schemas.microsoft.com/office/drawing/2010/main" val="0"/>
              </a:ext>
            </a:extLst>
          </a:blip>
          <a:srcRect r="30514"/>
          <a:stretch/>
        </p:blipFill>
        <p:spPr>
          <a:xfrm>
            <a:off x="0" y="0"/>
            <a:ext cx="9165286" cy="5157340"/>
          </a:xfrm>
          <a:prstGeom prst="rect">
            <a:avLst/>
          </a:prstGeom>
        </p:spPr>
      </p:pic>
      <p:sp>
        <p:nvSpPr>
          <p:cNvPr id="3" name="Rectangle 2"/>
          <p:cNvSpPr/>
          <p:nvPr/>
        </p:nvSpPr>
        <p:spPr>
          <a:xfrm>
            <a:off x="0" y="0"/>
            <a:ext cx="9165285" cy="5157340"/>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5" name="Picture 4"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6" name="Rectangle 5">
            <a:extLst>
              <a:ext uri="{FF2B5EF4-FFF2-40B4-BE49-F238E27FC236}">
                <a16:creationId xmlns="" xmlns:a16="http://schemas.microsoft.com/office/drawing/2014/main" id="{6C425758-011B-C547-B387-3ADF3B8F06E6}"/>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ZoneTexte 17"/>
          <p:cNvSpPr txBox="1"/>
          <p:nvPr/>
        </p:nvSpPr>
        <p:spPr>
          <a:xfrm rot="16200000">
            <a:off x="-2259193" y="2249253"/>
            <a:ext cx="5157342" cy="658835"/>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panose="020B0503030403020204" pitchFamily="34" charset="0"/>
                <a:cs typeface="Myriad Pro"/>
              </a:rPr>
              <a:t>FIBRENOIRE</a:t>
            </a:r>
            <a:endParaRPr lang="en-CA" altLang="fr-FR" sz="2800" dirty="0">
              <a:solidFill>
                <a:srgbClr val="7AC142"/>
              </a:solidFill>
              <a:latin typeface="Myriad Pro" panose="020B0503030403020204" pitchFamily="34" charset="0"/>
              <a:cs typeface="Myriad Pro"/>
            </a:endParaRPr>
          </a:p>
        </p:txBody>
      </p:sp>
      <p:sp>
        <p:nvSpPr>
          <p:cNvPr id="7" name="Oval 6">
            <a:extLst>
              <a:ext uri="{FF2B5EF4-FFF2-40B4-BE49-F238E27FC236}">
                <a16:creationId xmlns="" xmlns:a16="http://schemas.microsoft.com/office/drawing/2014/main" id="{E38F86A9-AED0-9A4A-9AFF-1426EE6F58DA}"/>
              </a:ext>
            </a:extLst>
          </p:cNvPr>
          <p:cNvSpPr/>
          <p:nvPr/>
        </p:nvSpPr>
        <p:spPr>
          <a:xfrm>
            <a:off x="1817797" y="396901"/>
            <a:ext cx="1892060" cy="1613484"/>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Myriad Pro" panose="020B0503030403020204" pitchFamily="34" charset="0"/>
              </a:rPr>
              <a:t>110 </a:t>
            </a:r>
            <a:r>
              <a:rPr lang="fr-CA" dirty="0" err="1" smtClean="0">
                <a:latin typeface="Myriad Pro" panose="020B0503030403020204" pitchFamily="34" charset="0"/>
              </a:rPr>
              <a:t>employees</a:t>
            </a:r>
            <a:endParaRPr lang="fr-CA" dirty="0">
              <a:latin typeface="Myriad Pro" panose="020B0503030403020204" pitchFamily="34" charset="0"/>
            </a:endParaRPr>
          </a:p>
        </p:txBody>
      </p:sp>
      <p:sp>
        <p:nvSpPr>
          <p:cNvPr id="8" name="Oval 7">
            <a:extLst>
              <a:ext uri="{FF2B5EF4-FFF2-40B4-BE49-F238E27FC236}">
                <a16:creationId xmlns="" xmlns:a16="http://schemas.microsoft.com/office/drawing/2014/main" id="{1611F191-72A3-C54B-B7D9-F5A2A8B082A4}"/>
              </a:ext>
            </a:extLst>
          </p:cNvPr>
          <p:cNvSpPr/>
          <p:nvPr/>
        </p:nvSpPr>
        <p:spPr>
          <a:xfrm>
            <a:off x="3484117" y="193964"/>
            <a:ext cx="2516466" cy="2516466"/>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latin typeface="Myriad Pro" panose="020B0503030403020204" pitchFamily="34" charset="0"/>
              </a:rPr>
              <a:t>3 </a:t>
            </a:r>
            <a:r>
              <a:rPr lang="fr-CA" dirty="0" smtClean="0">
                <a:latin typeface="Myriad Pro" panose="020B0503030403020204" pitchFamily="34" charset="0"/>
              </a:rPr>
              <a:t>Offices </a:t>
            </a:r>
            <a:r>
              <a:rPr lang="fr-CA" dirty="0">
                <a:latin typeface="Myriad Pro" panose="020B0503030403020204" pitchFamily="34" charset="0"/>
              </a:rPr>
              <a:t>: </a:t>
            </a:r>
          </a:p>
          <a:p>
            <a:pPr algn="ctr"/>
            <a:r>
              <a:rPr lang="fr-CA" dirty="0">
                <a:latin typeface="Myriad Pro" panose="020B0503030403020204" pitchFamily="34" charset="0"/>
              </a:rPr>
              <a:t>Montréal</a:t>
            </a:r>
          </a:p>
          <a:p>
            <a:pPr algn="ctr"/>
            <a:r>
              <a:rPr lang="fr-CA" dirty="0">
                <a:latin typeface="Myriad Pro" panose="020B0503030403020204" pitchFamily="34" charset="0"/>
              </a:rPr>
              <a:t>Québec</a:t>
            </a:r>
          </a:p>
          <a:p>
            <a:pPr algn="ctr"/>
            <a:r>
              <a:rPr lang="fr-CA" dirty="0">
                <a:latin typeface="Myriad Pro" panose="020B0503030403020204" pitchFamily="34" charset="0"/>
              </a:rPr>
              <a:t>Ottawa</a:t>
            </a:r>
          </a:p>
        </p:txBody>
      </p:sp>
      <p:sp>
        <p:nvSpPr>
          <p:cNvPr id="9" name="Oval 8">
            <a:extLst>
              <a:ext uri="{FF2B5EF4-FFF2-40B4-BE49-F238E27FC236}">
                <a16:creationId xmlns="" xmlns:a16="http://schemas.microsoft.com/office/drawing/2014/main" id="{11F56283-301D-2B43-AB65-9231280403D1}"/>
              </a:ext>
            </a:extLst>
          </p:cNvPr>
          <p:cNvSpPr/>
          <p:nvPr/>
        </p:nvSpPr>
        <p:spPr>
          <a:xfrm>
            <a:off x="1681286" y="2010385"/>
            <a:ext cx="1906866" cy="1906866"/>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latin typeface="Myriad Pro" panose="020B0503030403020204" pitchFamily="34" charset="0"/>
              </a:rPr>
              <a:t>45 000 km</a:t>
            </a:r>
          </a:p>
          <a:p>
            <a:pPr algn="ctr"/>
            <a:r>
              <a:rPr lang="fr-CA" dirty="0" smtClean="0">
                <a:latin typeface="Myriad Pro" panose="020B0503030403020204" pitchFamily="34" charset="0"/>
              </a:rPr>
              <a:t>of </a:t>
            </a:r>
            <a:r>
              <a:rPr lang="fr-CA" dirty="0" err="1" smtClean="0">
                <a:latin typeface="Myriad Pro" panose="020B0503030403020204" pitchFamily="34" charset="0"/>
              </a:rPr>
              <a:t>fiber</a:t>
            </a:r>
            <a:endParaRPr lang="fr-CA" dirty="0">
              <a:latin typeface="Myriad Pro" panose="020B0503030403020204" pitchFamily="34" charset="0"/>
            </a:endParaRPr>
          </a:p>
        </p:txBody>
      </p:sp>
      <p:sp>
        <p:nvSpPr>
          <p:cNvPr id="10" name="Oval 9">
            <a:extLst>
              <a:ext uri="{FF2B5EF4-FFF2-40B4-BE49-F238E27FC236}">
                <a16:creationId xmlns="" xmlns:a16="http://schemas.microsoft.com/office/drawing/2014/main" id="{C2D0B184-4CEB-CA45-8BD7-E4F6E57755CD}"/>
              </a:ext>
            </a:extLst>
          </p:cNvPr>
          <p:cNvSpPr/>
          <p:nvPr/>
        </p:nvSpPr>
        <p:spPr>
          <a:xfrm>
            <a:off x="3236110" y="2196806"/>
            <a:ext cx="2693063" cy="2693063"/>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Myriad Pro" panose="020B0503030403020204" pitchFamily="34" charset="0"/>
              </a:rPr>
              <a:t>Over 2 </a:t>
            </a:r>
            <a:r>
              <a:rPr lang="fr-CA" dirty="0">
                <a:latin typeface="Myriad Pro" panose="020B0503030403020204" pitchFamily="34" charset="0"/>
              </a:rPr>
              <a:t>500 </a:t>
            </a:r>
            <a:endParaRPr lang="fr-CA" dirty="0" smtClean="0">
              <a:latin typeface="Myriad Pro" panose="020B0503030403020204" pitchFamily="34" charset="0"/>
            </a:endParaRPr>
          </a:p>
          <a:p>
            <a:pPr algn="ctr"/>
            <a:r>
              <a:rPr lang="fr-CA" dirty="0" smtClean="0">
                <a:latin typeface="Myriad Pro" panose="020B0503030403020204" pitchFamily="34" charset="0"/>
              </a:rPr>
              <a:t>large </a:t>
            </a:r>
            <a:r>
              <a:rPr lang="fr-CA" dirty="0" err="1" smtClean="0">
                <a:latin typeface="Myriad Pro" panose="020B0503030403020204" pitchFamily="34" charset="0"/>
              </a:rPr>
              <a:t>enterprise</a:t>
            </a:r>
            <a:r>
              <a:rPr lang="fr-CA" dirty="0" smtClean="0">
                <a:latin typeface="Myriad Pro" panose="020B0503030403020204" pitchFamily="34" charset="0"/>
              </a:rPr>
              <a:t> </a:t>
            </a:r>
          </a:p>
          <a:p>
            <a:pPr algn="ctr"/>
            <a:r>
              <a:rPr lang="fr-CA" dirty="0" smtClean="0">
                <a:latin typeface="Myriad Pro" panose="020B0503030403020204" pitchFamily="34" charset="0"/>
              </a:rPr>
              <a:t>are </a:t>
            </a:r>
            <a:r>
              <a:rPr lang="fr-CA" dirty="0" err="1" smtClean="0">
                <a:latin typeface="Myriad Pro" panose="020B0503030403020204" pitchFamily="34" charset="0"/>
              </a:rPr>
              <a:t>customers</a:t>
            </a:r>
            <a:endParaRPr lang="fr-CA" dirty="0" smtClean="0">
              <a:latin typeface="Myriad Pro" panose="020B0503030403020204" pitchFamily="34" charset="0"/>
            </a:endParaRPr>
          </a:p>
        </p:txBody>
      </p:sp>
      <p:sp>
        <p:nvSpPr>
          <p:cNvPr id="11" name="Oval 10">
            <a:extLst>
              <a:ext uri="{FF2B5EF4-FFF2-40B4-BE49-F238E27FC236}">
                <a16:creationId xmlns="" xmlns:a16="http://schemas.microsoft.com/office/drawing/2014/main" id="{5F8A8455-D456-794A-AC7F-A84D532158AD}"/>
              </a:ext>
            </a:extLst>
          </p:cNvPr>
          <p:cNvSpPr/>
          <p:nvPr/>
        </p:nvSpPr>
        <p:spPr>
          <a:xfrm>
            <a:off x="5557302" y="510362"/>
            <a:ext cx="2325033" cy="2325033"/>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Myriad Pro" panose="020B0503030403020204" pitchFamily="34" charset="0"/>
              </a:rPr>
              <a:t>Over 10 </a:t>
            </a:r>
            <a:r>
              <a:rPr lang="fr-CA" dirty="0">
                <a:latin typeface="Myriad Pro" panose="020B0503030403020204" pitchFamily="34" charset="0"/>
              </a:rPr>
              <a:t>000 </a:t>
            </a:r>
            <a:r>
              <a:rPr lang="fr-CA" dirty="0" smtClean="0">
                <a:latin typeface="Myriad Pro" panose="020B0503030403020204" pitchFamily="34" charset="0"/>
              </a:rPr>
              <a:t>connexion points</a:t>
            </a:r>
            <a:endParaRPr lang="fr-CA" dirty="0">
              <a:latin typeface="Myriad Pro" panose="020B0503030403020204" pitchFamily="34" charset="0"/>
            </a:endParaRPr>
          </a:p>
        </p:txBody>
      </p:sp>
      <p:sp>
        <p:nvSpPr>
          <p:cNvPr id="12" name="Oval 11">
            <a:extLst>
              <a:ext uri="{FF2B5EF4-FFF2-40B4-BE49-F238E27FC236}">
                <a16:creationId xmlns="" xmlns:a16="http://schemas.microsoft.com/office/drawing/2014/main" id="{B8F312FD-B32A-3148-A401-C808E2BFB081}"/>
              </a:ext>
            </a:extLst>
          </p:cNvPr>
          <p:cNvSpPr/>
          <p:nvPr/>
        </p:nvSpPr>
        <p:spPr>
          <a:xfrm>
            <a:off x="5584708" y="2358263"/>
            <a:ext cx="1899290" cy="1899290"/>
          </a:xfrm>
          <a:prstGeom prst="ellipse">
            <a:avLst/>
          </a:prstGeom>
          <a:solidFill>
            <a:schemeClr val="tx1">
              <a:alpha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Myriad Pro" panose="020B0503030403020204" pitchFamily="34" charset="0"/>
              </a:rPr>
              <a:t>Over 45 </a:t>
            </a:r>
            <a:r>
              <a:rPr lang="fr-CA" dirty="0" err="1">
                <a:latin typeface="Myriad Pro" panose="020B0503030403020204" pitchFamily="34" charset="0"/>
              </a:rPr>
              <a:t>COs</a:t>
            </a:r>
            <a:endParaRPr lang="fr-CA" dirty="0">
              <a:latin typeface="Myriad Pro" panose="020B0503030403020204" pitchFamily="34" charset="0"/>
            </a:endParaRPr>
          </a:p>
        </p:txBody>
      </p:sp>
    </p:spTree>
    <p:extLst>
      <p:ext uri="{BB962C8B-B14F-4D97-AF65-F5344CB8AC3E}">
        <p14:creationId xmlns:p14="http://schemas.microsoft.com/office/powerpoint/2010/main" val="3858562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IB_logo_fond_noi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2260600"/>
            <a:ext cx="3425952" cy="609600"/>
          </a:xfrm>
          <a:prstGeom prst="rect">
            <a:avLst/>
          </a:prstGeom>
        </p:spPr>
      </p:pic>
    </p:spTree>
    <p:extLst>
      <p:ext uri="{BB962C8B-B14F-4D97-AF65-F5344CB8AC3E}">
        <p14:creationId xmlns:p14="http://schemas.microsoft.com/office/powerpoint/2010/main" val="2996649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diffuseur3.jpg"/>
          <p:cNvPicPr>
            <a:picLocks noChangeAspect="1"/>
          </p:cNvPicPr>
          <p:nvPr/>
        </p:nvPicPr>
        <p:blipFill rotWithShape="1">
          <a:blip r:embed="rId3">
            <a:extLst>
              <a:ext uri="{28A0092B-C50C-407E-A947-70E740481C1C}">
                <a14:useLocalDpi xmlns:a14="http://schemas.microsoft.com/office/drawing/2010/main" val="0"/>
              </a:ext>
            </a:extLst>
          </a:blip>
          <a:srcRect l="24944" t="4305" r="22450"/>
          <a:stretch/>
        </p:blipFill>
        <p:spPr>
          <a:xfrm>
            <a:off x="-25753" y="0"/>
            <a:ext cx="9169753" cy="5157986"/>
          </a:xfrm>
          <a:prstGeom prst="rect">
            <a:avLst/>
          </a:prstGeom>
        </p:spPr>
      </p:pic>
      <p:sp>
        <p:nvSpPr>
          <p:cNvPr id="4" name="Rectangle 3"/>
          <p:cNvSpPr/>
          <p:nvPr/>
        </p:nvSpPr>
        <p:spPr>
          <a:xfrm>
            <a:off x="-25753" y="0"/>
            <a:ext cx="9165285" cy="5157986"/>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 xmlns:a16="http://schemas.microsoft.com/office/drawing/2014/main" id="{A816B27C-5279-EC4F-95AD-35EC8766D66E}"/>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ZoneTexte 17">
            <a:extLst>
              <a:ext uri="{FF2B5EF4-FFF2-40B4-BE49-F238E27FC236}">
                <a16:creationId xmlns="" xmlns:a16="http://schemas.microsoft.com/office/drawing/2014/main" id="{ABBC1970-A16E-9341-A476-0577FEF1ED05}"/>
              </a:ext>
            </a:extLst>
          </p:cNvPr>
          <p:cNvSpPr txBox="1"/>
          <p:nvPr/>
        </p:nvSpPr>
        <p:spPr>
          <a:xfrm rot="16200000">
            <a:off x="-2193189" y="2306609"/>
            <a:ext cx="5157342" cy="684803"/>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a:cs typeface="Myriad Pro"/>
              </a:rPr>
              <a:t>FIBRENOIRE</a:t>
            </a:r>
            <a:endParaRPr lang="en-CA" altLang="fr-FR" sz="2800" dirty="0">
              <a:solidFill>
                <a:srgbClr val="7AC142"/>
              </a:solidFill>
              <a:latin typeface="Myriad Pro"/>
              <a:cs typeface="Myriad Pro"/>
            </a:endParaRPr>
          </a:p>
        </p:txBody>
      </p:sp>
      <p:pic>
        <p:nvPicPr>
          <p:cNvPr id="9" name="Image 8"/>
          <p:cNvPicPr>
            <a:picLocks noChangeAspect="1"/>
          </p:cNvPicPr>
          <p:nvPr/>
        </p:nvPicPr>
        <p:blipFill>
          <a:blip r:embed="rId4">
            <a:extLst>
              <a:ext uri="{BEBA8EAE-BF5A-486C-A8C5-ECC9F3942E4B}">
                <a14:imgProps xmlns:a14="http://schemas.microsoft.com/office/drawing/2010/main">
                  <a14:imgLayer>
                    <a14:imgEffect>
                      <a14:backgroundRemoval t="0" b="100000" l="0" r="100000">
                        <a14:backgroundMark x1="13200" y1="8032" x2="5800" y2="41165"/>
                        <a14:backgroundMark x1="45400" y1="4418" x2="81200" y2="3815"/>
                        <a14:backgroundMark x1="90400" y1="13052" x2="89600" y2="49598"/>
                        <a14:backgroundMark x1="49200" y1="43976" x2="47200" y2="46988"/>
                        <a14:backgroundMark x1="32000" y1="21486" x2="43800" y2="22088"/>
                        <a14:backgroundMark x1="33000" y1="17671" x2="29800" y2="21687"/>
                        <a14:backgroundMark x1="28800" y1="37349" x2="34200" y2="37550"/>
                        <a14:backgroundMark x1="28400" y1="28916" x2="29000" y2="33534"/>
                        <a14:backgroundMark x1="38400" y1="35341" x2="38400" y2="38956"/>
                        <a14:backgroundMark x1="48200" y1="20683" x2="52400" y2="22088"/>
                        <a14:backgroundMark x1="53600" y1="27510" x2="52000" y2="41767"/>
                        <a14:backgroundMark x1="68400" y1="21084" x2="76400" y2="20884"/>
                        <a14:backgroundMark x1="69400" y1="36948" x2="79800" y2="36948"/>
                        <a14:backgroundMark x1="65400" y1="16667" x2="68000" y2="17871"/>
                        <a14:backgroundMark x1="67200" y1="33333" x2="67400" y2="37349"/>
                        <a14:backgroundMark x1="43800" y1="63655" x2="43800" y2="75904"/>
                        <a14:backgroundMark x1="37200" y1="64458" x2="44000" y2="64458"/>
                        <a14:backgroundMark x1="35600" y1="79116" x2="46800" y2="79317"/>
                        <a14:backgroundMark x1="35400" y1="62450" x2="45200" y2="61446"/>
                        <a14:backgroundMark x1="45000" y1="51205" x2="45000" y2="58635"/>
                        <a14:backgroundMark x1="31600" y1="61245" x2="32000" y2="65462"/>
                        <a14:backgroundMark x1="24000" y1="49398" x2="27800" y2="49799"/>
                        <a14:backgroundMark x1="36600" y1="95181" x2="75400" y2="95382"/>
                        <a14:backgroundMark x1="62800" y1="83735" x2="64400" y2="90161"/>
                        <a14:backgroundMark x1="62000" y1="78112" x2="62200" y2="81526"/>
                        <a14:backgroundMark x1="62600" y1="53012" x2="62200" y2="56627"/>
                        <a14:backgroundMark x1="42000" y1="48594" x2="47200" y2="48795"/>
                      </a14:backgroundRemoval>
                    </a14:imgEffect>
                  </a14:imgLayer>
                </a14:imgProps>
              </a:ext>
              <a:ext uri="{28A0092B-C50C-407E-A947-70E740481C1C}">
                <a14:useLocalDpi xmlns:a14="http://schemas.microsoft.com/office/drawing/2010/main" val="0"/>
              </a:ext>
            </a:extLst>
          </a:blip>
          <a:stretch>
            <a:fillRect/>
          </a:stretch>
        </p:blipFill>
        <p:spPr>
          <a:xfrm>
            <a:off x="661880" y="3340891"/>
            <a:ext cx="1712941" cy="1706089"/>
          </a:xfrm>
          <a:prstGeom prst="rect">
            <a:avLst/>
          </a:prstGeom>
        </p:spPr>
      </p:pic>
      <p:pic>
        <p:nvPicPr>
          <p:cNvPr id="5" name="Picture 4" descr="Fibrenoire_logo_fondnoi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14" name="ZoneTexte 17">
            <a:extLst>
              <a:ext uri="{FF2B5EF4-FFF2-40B4-BE49-F238E27FC236}">
                <a16:creationId xmlns="" xmlns:a16="http://schemas.microsoft.com/office/drawing/2014/main" id="{8AF48292-09A8-B447-85B5-79D6B0A08C94}"/>
              </a:ext>
            </a:extLst>
          </p:cNvPr>
          <p:cNvSpPr txBox="1"/>
          <p:nvPr/>
        </p:nvSpPr>
        <p:spPr>
          <a:xfrm>
            <a:off x="936402" y="552229"/>
            <a:ext cx="4746552" cy="2677656"/>
          </a:xfrm>
          <a:prstGeom prst="rect">
            <a:avLst/>
          </a:prstGeom>
          <a:noFill/>
        </p:spPr>
        <p:txBody>
          <a:bodyPr wrap="square" rtlCol="0">
            <a:spAutoFit/>
          </a:bodyPr>
          <a:lstStyle/>
          <a:p>
            <a:pPr algn="ctr">
              <a:lnSpc>
                <a:spcPct val="150000"/>
              </a:lnSpc>
              <a:spcBef>
                <a:spcPct val="0"/>
              </a:spcBef>
            </a:pPr>
            <a:r>
              <a:rPr lang="en-CA" altLang="fr-FR" sz="2800" dirty="0" smtClean="0">
                <a:solidFill>
                  <a:schemeClr val="bg1"/>
                </a:solidFill>
                <a:latin typeface="Myriad Pro"/>
                <a:cs typeface="Myriad Pro"/>
              </a:rPr>
              <a:t>Talking about Internet</a:t>
            </a:r>
          </a:p>
          <a:p>
            <a:pPr algn="ctr">
              <a:lnSpc>
                <a:spcPct val="150000"/>
              </a:lnSpc>
              <a:spcBef>
                <a:spcPct val="0"/>
              </a:spcBef>
            </a:pPr>
            <a:r>
              <a:rPr lang="en-CA" altLang="fr-FR" sz="2800" dirty="0" smtClean="0">
                <a:solidFill>
                  <a:schemeClr val="bg1"/>
                </a:solidFill>
                <a:latin typeface="Myriad Pro"/>
                <a:cs typeface="Myriad Pro"/>
              </a:rPr>
              <a:t>Fibrenoire is also…</a:t>
            </a: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a:p>
            <a:pPr algn="ctr">
              <a:lnSpc>
                <a:spcPct val="150000"/>
              </a:lnSpc>
              <a:spcBef>
                <a:spcPct val="0"/>
              </a:spcBef>
            </a:pPr>
            <a:endParaRPr lang="en-CA" altLang="fr-FR" sz="2800" dirty="0">
              <a:solidFill>
                <a:schemeClr val="bg1"/>
              </a:solidFill>
              <a:latin typeface="Myriad Pro"/>
              <a:cs typeface="Myriad Pro"/>
            </a:endParaRPr>
          </a:p>
        </p:txBody>
      </p:sp>
      <p:sp>
        <p:nvSpPr>
          <p:cNvPr id="3" name="ZoneTexte 2"/>
          <p:cNvSpPr txBox="1"/>
          <p:nvPr/>
        </p:nvSpPr>
        <p:spPr>
          <a:xfrm>
            <a:off x="3410800" y="2230452"/>
            <a:ext cx="4875181" cy="1754326"/>
          </a:xfrm>
          <a:prstGeom prst="rect">
            <a:avLst/>
          </a:prstGeom>
          <a:noFill/>
        </p:spPr>
        <p:txBody>
          <a:bodyPr wrap="square" rtlCol="0">
            <a:spAutoFit/>
          </a:bodyPr>
          <a:lstStyle/>
          <a:p>
            <a:pPr marL="285750" indent="-285750">
              <a:buFontTx/>
              <a:buChar char="-"/>
            </a:pPr>
            <a:r>
              <a:rPr lang="fr-CA" dirty="0" smtClean="0">
                <a:solidFill>
                  <a:schemeClr val="bg1"/>
                </a:solidFill>
                <a:latin typeface="Myriad Pro"/>
              </a:rPr>
              <a:t>Tier2 Internet Service Provider</a:t>
            </a:r>
          </a:p>
          <a:p>
            <a:pPr marL="285750" indent="-285750">
              <a:buFontTx/>
              <a:buChar char="-"/>
            </a:pPr>
            <a:r>
              <a:rPr lang="fr-CA" dirty="0" smtClean="0">
                <a:solidFill>
                  <a:schemeClr val="bg1"/>
                </a:solidFill>
                <a:latin typeface="Myriad Pro"/>
              </a:rPr>
              <a:t>Internet Service </a:t>
            </a:r>
            <a:r>
              <a:rPr lang="fr-CA" dirty="0" err="1" smtClean="0">
                <a:solidFill>
                  <a:schemeClr val="bg1"/>
                </a:solidFill>
                <a:latin typeface="Myriad Pro"/>
              </a:rPr>
              <a:t>broken</a:t>
            </a:r>
            <a:r>
              <a:rPr lang="fr-CA" dirty="0" smtClean="0">
                <a:solidFill>
                  <a:schemeClr val="bg1"/>
                </a:solidFill>
                <a:latin typeface="Myriad Pro"/>
              </a:rPr>
              <a:t> down </a:t>
            </a:r>
            <a:r>
              <a:rPr lang="fr-CA" dirty="0" err="1" smtClean="0">
                <a:solidFill>
                  <a:schemeClr val="bg1"/>
                </a:solidFill>
                <a:latin typeface="Myriad Pro"/>
              </a:rPr>
              <a:t>with</a:t>
            </a:r>
            <a:r>
              <a:rPr lang="fr-CA" dirty="0" smtClean="0">
                <a:solidFill>
                  <a:schemeClr val="bg1"/>
                </a:solidFill>
                <a:latin typeface="Myriad Pro"/>
              </a:rPr>
              <a:t> 3 types of </a:t>
            </a:r>
            <a:r>
              <a:rPr lang="fr-CA" dirty="0" err="1" smtClean="0">
                <a:solidFill>
                  <a:schemeClr val="bg1"/>
                </a:solidFill>
                <a:latin typeface="Myriad Pro"/>
              </a:rPr>
              <a:t>inter-connections</a:t>
            </a:r>
            <a:endParaRPr lang="fr-CA" dirty="0" smtClean="0">
              <a:solidFill>
                <a:schemeClr val="bg1"/>
              </a:solidFill>
              <a:latin typeface="Myriad Pro"/>
            </a:endParaRPr>
          </a:p>
          <a:p>
            <a:pPr lvl="1"/>
            <a:r>
              <a:rPr lang="fr-CA" dirty="0" smtClean="0">
                <a:solidFill>
                  <a:schemeClr val="bg1"/>
                </a:solidFill>
                <a:latin typeface="Myriad Pro"/>
              </a:rPr>
              <a:t>-Top Tier1 </a:t>
            </a:r>
            <a:r>
              <a:rPr lang="fr-CA" dirty="0" err="1" smtClean="0">
                <a:solidFill>
                  <a:schemeClr val="bg1"/>
                </a:solidFill>
                <a:latin typeface="Myriad Pro"/>
              </a:rPr>
              <a:t>provisioning</a:t>
            </a:r>
            <a:r>
              <a:rPr lang="fr-CA" dirty="0" smtClean="0">
                <a:solidFill>
                  <a:schemeClr val="bg1"/>
                </a:solidFill>
                <a:latin typeface="Myriad Pro"/>
              </a:rPr>
              <a:t> </a:t>
            </a:r>
          </a:p>
          <a:p>
            <a:pPr lvl="1"/>
            <a:r>
              <a:rPr lang="fr-CA" dirty="0" smtClean="0">
                <a:solidFill>
                  <a:schemeClr val="bg1"/>
                </a:solidFill>
                <a:latin typeface="Myriad Pro"/>
              </a:rPr>
              <a:t>-Local and national ISP </a:t>
            </a:r>
            <a:r>
              <a:rPr lang="fr-CA" dirty="0" err="1" smtClean="0">
                <a:solidFill>
                  <a:schemeClr val="bg1"/>
                </a:solidFill>
                <a:latin typeface="Myriad Pro"/>
              </a:rPr>
              <a:t>inter-connections</a:t>
            </a:r>
            <a:endParaRPr lang="fr-CA" dirty="0" smtClean="0">
              <a:solidFill>
                <a:schemeClr val="bg1"/>
              </a:solidFill>
              <a:latin typeface="Myriad Pro"/>
            </a:endParaRPr>
          </a:p>
          <a:p>
            <a:pPr lvl="1"/>
            <a:r>
              <a:rPr lang="fr-CA" dirty="0" smtClean="0">
                <a:solidFill>
                  <a:schemeClr val="bg1"/>
                </a:solidFill>
                <a:latin typeface="Myriad Pro"/>
              </a:rPr>
              <a:t>-Over 400 direct </a:t>
            </a:r>
            <a:r>
              <a:rPr lang="fr-CA" dirty="0" err="1" smtClean="0">
                <a:solidFill>
                  <a:schemeClr val="bg1"/>
                </a:solidFill>
                <a:latin typeface="Myriad Pro"/>
              </a:rPr>
              <a:t>peering</a:t>
            </a:r>
            <a:r>
              <a:rPr lang="fr-CA" dirty="0" smtClean="0">
                <a:solidFill>
                  <a:schemeClr val="bg1"/>
                </a:solidFill>
                <a:latin typeface="Myriad Pro"/>
              </a:rPr>
              <a:t> sessions</a:t>
            </a:r>
          </a:p>
        </p:txBody>
      </p:sp>
    </p:spTree>
    <p:extLst>
      <p:ext uri="{BB962C8B-B14F-4D97-AF65-F5344CB8AC3E}">
        <p14:creationId xmlns:p14="http://schemas.microsoft.com/office/powerpoint/2010/main" val="2850235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diffuseur5.jpg"/>
          <p:cNvPicPr>
            <a:picLocks noChangeAspect="1"/>
          </p:cNvPicPr>
          <p:nvPr/>
        </p:nvPicPr>
        <p:blipFill rotWithShape="1">
          <a:blip r:embed="rId3">
            <a:extLst>
              <a:ext uri="{28A0092B-C50C-407E-A947-70E740481C1C}">
                <a14:useLocalDpi xmlns:a14="http://schemas.microsoft.com/office/drawing/2010/main" val="0"/>
              </a:ext>
            </a:extLst>
          </a:blip>
          <a:srcRect l="26814" r="19318"/>
          <a:stretch/>
        </p:blipFill>
        <p:spPr>
          <a:xfrm>
            <a:off x="0" y="0"/>
            <a:ext cx="9165285" cy="5157986"/>
          </a:xfrm>
          <a:prstGeom prst="rect">
            <a:avLst/>
          </a:prstGeom>
        </p:spPr>
      </p:pic>
      <p:sp>
        <p:nvSpPr>
          <p:cNvPr id="3" name="Rectangle 2"/>
          <p:cNvSpPr/>
          <p:nvPr/>
        </p:nvSpPr>
        <p:spPr>
          <a:xfrm>
            <a:off x="0" y="0"/>
            <a:ext cx="9165285" cy="5157986"/>
          </a:xfrm>
          <a:prstGeom prst="rect">
            <a:avLst/>
          </a:prstGeom>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 xmlns:a16="http://schemas.microsoft.com/office/drawing/2014/main" id="{D4378C6C-1FBD-E343-AE70-421F0092AE06}"/>
              </a:ext>
            </a:extLst>
          </p:cNvPr>
          <p:cNvSpPr/>
          <p:nvPr/>
        </p:nvSpPr>
        <p:spPr>
          <a:xfrm>
            <a:off x="21266"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ZoneTexte 17">
            <a:extLst>
              <a:ext uri="{FF2B5EF4-FFF2-40B4-BE49-F238E27FC236}">
                <a16:creationId xmlns="" xmlns:a16="http://schemas.microsoft.com/office/drawing/2014/main" id="{11C241B0-196A-0648-B775-C6312838BF39}"/>
              </a:ext>
            </a:extLst>
          </p:cNvPr>
          <p:cNvSpPr txBox="1"/>
          <p:nvPr/>
        </p:nvSpPr>
        <p:spPr>
          <a:xfrm rot="16200000">
            <a:off x="-2237927" y="2331937"/>
            <a:ext cx="5157342" cy="493468"/>
          </a:xfrm>
          <a:prstGeom prst="rect">
            <a:avLst/>
          </a:prstGeom>
          <a:noFill/>
        </p:spPr>
        <p:txBody>
          <a:bodyPr wrap="square" rtlCol="0" anchor="ctr">
            <a:spAutoFit/>
          </a:bodyPr>
          <a:lstStyle/>
          <a:p>
            <a:pPr algn="ctr">
              <a:lnSpc>
                <a:spcPct val="150000"/>
              </a:lnSpc>
              <a:spcBef>
                <a:spcPct val="0"/>
              </a:spcBef>
            </a:pPr>
            <a:r>
              <a:rPr lang="en-CA" altLang="fr-FR" sz="2000" dirty="0" smtClean="0">
                <a:solidFill>
                  <a:srgbClr val="7AC142"/>
                </a:solidFill>
                <a:latin typeface="Myriad Pro" panose="020B0503030403020204" pitchFamily="34" charset="0"/>
                <a:cs typeface="Myriad Pro"/>
              </a:rPr>
              <a:t>THE EVOLUTION OF THE INTERNET</a:t>
            </a:r>
            <a:endParaRPr lang="en-CA" altLang="fr-FR" sz="2000" dirty="0">
              <a:solidFill>
                <a:srgbClr val="7AC142"/>
              </a:solidFill>
              <a:latin typeface="Myriad Pro" panose="020B0503030403020204" pitchFamily="34" charset="0"/>
              <a:cs typeface="Myriad Pro"/>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17" y="912094"/>
            <a:ext cx="8093579" cy="3382261"/>
          </a:xfrm>
          <a:prstGeom prst="rect">
            <a:avLst/>
          </a:prstGeom>
        </p:spPr>
      </p:pic>
      <p:sp>
        <p:nvSpPr>
          <p:cNvPr id="6" name="ZoneTexte 5"/>
          <p:cNvSpPr txBox="1"/>
          <p:nvPr/>
        </p:nvSpPr>
        <p:spPr>
          <a:xfrm>
            <a:off x="956417" y="1051133"/>
            <a:ext cx="692921" cy="376015"/>
          </a:xfrm>
          <a:prstGeom prst="rect">
            <a:avLst/>
          </a:prstGeom>
          <a:noFill/>
        </p:spPr>
        <p:txBody>
          <a:bodyPr wrap="square" rtlCol="0">
            <a:spAutoFit/>
          </a:bodyPr>
          <a:lstStyle/>
          <a:p>
            <a:r>
              <a:rPr lang="fr-CA" dirty="0" smtClean="0"/>
              <a:t>1969</a:t>
            </a:r>
            <a:endParaRPr lang="fr-CA" dirty="0"/>
          </a:p>
        </p:txBody>
      </p:sp>
      <p:sp>
        <p:nvSpPr>
          <p:cNvPr id="7" name="ZoneTexte 6"/>
          <p:cNvSpPr txBox="1"/>
          <p:nvPr/>
        </p:nvSpPr>
        <p:spPr>
          <a:xfrm>
            <a:off x="2353867" y="1051133"/>
            <a:ext cx="666572" cy="369332"/>
          </a:xfrm>
          <a:prstGeom prst="rect">
            <a:avLst/>
          </a:prstGeom>
          <a:noFill/>
        </p:spPr>
        <p:txBody>
          <a:bodyPr wrap="square" rtlCol="0">
            <a:spAutoFit/>
          </a:bodyPr>
          <a:lstStyle/>
          <a:p>
            <a:r>
              <a:rPr lang="fr-CA" dirty="0" smtClean="0"/>
              <a:t>1979</a:t>
            </a:r>
            <a:endParaRPr lang="fr-CA" dirty="0"/>
          </a:p>
        </p:txBody>
      </p:sp>
      <p:sp>
        <p:nvSpPr>
          <p:cNvPr id="12" name="ZoneTexte 11"/>
          <p:cNvSpPr txBox="1"/>
          <p:nvPr/>
        </p:nvSpPr>
        <p:spPr>
          <a:xfrm>
            <a:off x="3732197" y="1051133"/>
            <a:ext cx="671202" cy="369332"/>
          </a:xfrm>
          <a:prstGeom prst="rect">
            <a:avLst/>
          </a:prstGeom>
          <a:noFill/>
        </p:spPr>
        <p:txBody>
          <a:bodyPr wrap="square" rtlCol="0">
            <a:spAutoFit/>
          </a:bodyPr>
          <a:lstStyle/>
          <a:p>
            <a:r>
              <a:rPr lang="fr-CA" dirty="0" smtClean="0"/>
              <a:t>1991</a:t>
            </a:r>
            <a:endParaRPr lang="fr-CA" dirty="0"/>
          </a:p>
        </p:txBody>
      </p:sp>
      <p:sp>
        <p:nvSpPr>
          <p:cNvPr id="13" name="ZoneTexte 12"/>
          <p:cNvSpPr txBox="1"/>
          <p:nvPr/>
        </p:nvSpPr>
        <p:spPr>
          <a:xfrm>
            <a:off x="4535716" y="1051133"/>
            <a:ext cx="760576" cy="379356"/>
          </a:xfrm>
          <a:prstGeom prst="rect">
            <a:avLst/>
          </a:prstGeom>
          <a:noFill/>
        </p:spPr>
        <p:txBody>
          <a:bodyPr wrap="square" rtlCol="0">
            <a:spAutoFit/>
          </a:bodyPr>
          <a:lstStyle/>
          <a:p>
            <a:r>
              <a:rPr lang="fr-CA" dirty="0" smtClean="0"/>
              <a:t>1994</a:t>
            </a:r>
            <a:endParaRPr lang="fr-CA" dirty="0"/>
          </a:p>
        </p:txBody>
      </p:sp>
      <p:sp>
        <p:nvSpPr>
          <p:cNvPr id="14" name="ZoneTexte 13"/>
          <p:cNvSpPr txBox="1"/>
          <p:nvPr/>
        </p:nvSpPr>
        <p:spPr>
          <a:xfrm>
            <a:off x="5428609" y="929185"/>
            <a:ext cx="940037" cy="646331"/>
          </a:xfrm>
          <a:prstGeom prst="rect">
            <a:avLst/>
          </a:prstGeom>
          <a:noFill/>
        </p:spPr>
        <p:txBody>
          <a:bodyPr wrap="square" rtlCol="0">
            <a:spAutoFit/>
          </a:bodyPr>
          <a:lstStyle/>
          <a:p>
            <a:r>
              <a:rPr lang="fr-FR" dirty="0"/>
              <a:t>1997 to 2001</a:t>
            </a:r>
            <a:endParaRPr lang="fr-CA" dirty="0"/>
          </a:p>
        </p:txBody>
      </p:sp>
      <p:sp>
        <p:nvSpPr>
          <p:cNvPr id="22" name="ZoneTexte 21"/>
          <p:cNvSpPr txBox="1"/>
          <p:nvPr/>
        </p:nvSpPr>
        <p:spPr>
          <a:xfrm>
            <a:off x="6319399" y="1051133"/>
            <a:ext cx="698726" cy="369332"/>
          </a:xfrm>
          <a:prstGeom prst="rect">
            <a:avLst/>
          </a:prstGeom>
          <a:noFill/>
        </p:spPr>
        <p:txBody>
          <a:bodyPr wrap="square" rtlCol="0">
            <a:spAutoFit/>
          </a:bodyPr>
          <a:lstStyle/>
          <a:p>
            <a:r>
              <a:rPr lang="fr-CA" dirty="0" smtClean="0"/>
              <a:t>1998</a:t>
            </a:r>
            <a:endParaRPr lang="fr-CA" dirty="0"/>
          </a:p>
        </p:txBody>
      </p:sp>
      <p:sp>
        <p:nvSpPr>
          <p:cNvPr id="23" name="ZoneTexte 22"/>
          <p:cNvSpPr txBox="1"/>
          <p:nvPr/>
        </p:nvSpPr>
        <p:spPr>
          <a:xfrm>
            <a:off x="6751178" y="4294355"/>
            <a:ext cx="794759" cy="646331"/>
          </a:xfrm>
          <a:prstGeom prst="rect">
            <a:avLst/>
          </a:prstGeom>
          <a:noFill/>
        </p:spPr>
        <p:txBody>
          <a:bodyPr wrap="square" rtlCol="0">
            <a:spAutoFit/>
          </a:bodyPr>
          <a:lstStyle/>
          <a:p>
            <a:r>
              <a:rPr lang="fr-CA" smtClean="0"/>
              <a:t>2004-2010</a:t>
            </a:r>
            <a:endParaRPr lang="fr-CA"/>
          </a:p>
        </p:txBody>
      </p:sp>
      <p:sp>
        <p:nvSpPr>
          <p:cNvPr id="24" name="ZoneTexte 23"/>
          <p:cNvSpPr txBox="1"/>
          <p:nvPr/>
        </p:nvSpPr>
        <p:spPr>
          <a:xfrm>
            <a:off x="7211021" y="576944"/>
            <a:ext cx="669831" cy="369332"/>
          </a:xfrm>
          <a:prstGeom prst="rect">
            <a:avLst/>
          </a:prstGeom>
          <a:noFill/>
        </p:spPr>
        <p:txBody>
          <a:bodyPr wrap="square" rtlCol="0">
            <a:spAutoFit/>
          </a:bodyPr>
          <a:lstStyle/>
          <a:p>
            <a:r>
              <a:rPr lang="fr-CA" dirty="0" smtClean="0"/>
              <a:t>2006</a:t>
            </a:r>
            <a:endParaRPr lang="fr-CA" dirty="0"/>
          </a:p>
        </p:txBody>
      </p:sp>
      <p:sp>
        <p:nvSpPr>
          <p:cNvPr id="39" name="ZoneTexte 38"/>
          <p:cNvSpPr txBox="1"/>
          <p:nvPr/>
        </p:nvSpPr>
        <p:spPr>
          <a:xfrm>
            <a:off x="4189467" y="-19781"/>
            <a:ext cx="2358639" cy="369332"/>
          </a:xfrm>
          <a:prstGeom prst="rect">
            <a:avLst/>
          </a:prstGeom>
          <a:noFill/>
        </p:spPr>
        <p:txBody>
          <a:bodyPr wrap="square" rtlCol="0">
            <a:spAutoFit/>
          </a:bodyPr>
          <a:lstStyle/>
          <a:p>
            <a:pPr algn="ctr"/>
            <a:r>
              <a:rPr lang="fr-CA" dirty="0" smtClean="0"/>
              <a:t>|------ Internet 1.0-----|</a:t>
            </a:r>
            <a:endParaRPr lang="fr-CA" dirty="0"/>
          </a:p>
        </p:txBody>
      </p:sp>
      <p:sp>
        <p:nvSpPr>
          <p:cNvPr id="40" name="ZoneTexte 39"/>
          <p:cNvSpPr txBox="1"/>
          <p:nvPr/>
        </p:nvSpPr>
        <p:spPr>
          <a:xfrm>
            <a:off x="6368647" y="-19781"/>
            <a:ext cx="2040416" cy="369332"/>
          </a:xfrm>
          <a:prstGeom prst="rect">
            <a:avLst/>
          </a:prstGeom>
          <a:noFill/>
        </p:spPr>
        <p:txBody>
          <a:bodyPr wrap="square" rtlCol="0">
            <a:spAutoFit/>
          </a:bodyPr>
          <a:lstStyle/>
          <a:p>
            <a:pPr algn="ctr"/>
            <a:r>
              <a:rPr lang="fr-CA" dirty="0" smtClean="0"/>
              <a:t>|--- Internet 2.0---|</a:t>
            </a:r>
            <a:endParaRPr lang="fr-CA" dirty="0"/>
          </a:p>
        </p:txBody>
      </p:sp>
      <p:sp>
        <p:nvSpPr>
          <p:cNvPr id="41" name="ZoneTexte 40"/>
          <p:cNvSpPr txBox="1"/>
          <p:nvPr/>
        </p:nvSpPr>
        <p:spPr>
          <a:xfrm>
            <a:off x="8182670" y="493355"/>
            <a:ext cx="734937" cy="584775"/>
          </a:xfrm>
          <a:prstGeom prst="rect">
            <a:avLst/>
          </a:prstGeom>
          <a:noFill/>
        </p:spPr>
        <p:txBody>
          <a:bodyPr wrap="square" rtlCol="0">
            <a:spAutoFit/>
          </a:bodyPr>
          <a:lstStyle/>
          <a:p>
            <a:r>
              <a:rPr lang="fr-CA" sz="3200" b="1" dirty="0" smtClean="0">
                <a:ln w="6600">
                  <a:solidFill>
                    <a:schemeClr val="accent2"/>
                  </a:solidFill>
                  <a:prstDash val="solid"/>
                </a:ln>
                <a:solidFill>
                  <a:srgbClr val="FFFFFF"/>
                </a:solidFill>
                <a:effectLst>
                  <a:outerShdw dist="38100" dir="2700000" algn="tl" rotWithShape="0">
                    <a:schemeClr val="accent2"/>
                  </a:outerShdw>
                </a:effectLst>
              </a:rPr>
              <a:t>3.0</a:t>
            </a:r>
            <a:endParaRPr lang="fr-CA" sz="3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4" name="ZoneTexte 43"/>
          <p:cNvSpPr txBox="1"/>
          <p:nvPr/>
        </p:nvSpPr>
        <p:spPr>
          <a:xfrm>
            <a:off x="2633745" y="4208804"/>
            <a:ext cx="1630389" cy="923330"/>
          </a:xfrm>
          <a:prstGeom prst="rect">
            <a:avLst/>
          </a:prstGeom>
          <a:noFill/>
        </p:spPr>
        <p:txBody>
          <a:bodyPr wrap="square" rtlCol="0">
            <a:spAutoFit/>
          </a:bodyPr>
          <a:lstStyle/>
          <a:p>
            <a:pPr algn="ctr"/>
            <a:r>
              <a:rPr lang="fr-CA" dirty="0" smtClean="0"/>
              <a:t>1984</a:t>
            </a:r>
          </a:p>
          <a:p>
            <a:pPr algn="ctr"/>
            <a:r>
              <a:rPr lang="fr-CA" dirty="0" err="1" smtClean="0"/>
              <a:t>Arpa</a:t>
            </a:r>
            <a:r>
              <a:rPr lang="fr-CA" dirty="0" smtClean="0"/>
              <a:t> </a:t>
            </a:r>
            <a:r>
              <a:rPr lang="fr-CA" dirty="0" err="1" smtClean="0"/>
              <a:t>becomes</a:t>
            </a:r>
            <a:r>
              <a:rPr lang="fr-CA" dirty="0" smtClean="0"/>
              <a:t> the Internet</a:t>
            </a:r>
            <a:endParaRPr lang="fr-CA" dirty="0"/>
          </a:p>
        </p:txBody>
      </p:sp>
    </p:spTree>
    <p:extLst>
      <p:ext uri="{BB962C8B-B14F-4D97-AF65-F5344CB8AC3E}">
        <p14:creationId xmlns:p14="http://schemas.microsoft.com/office/powerpoint/2010/main" val="3786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circle(in)">
                                      <p:cBhvr>
                                        <p:cTn id="64" dur="20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circle(in)">
                                      <p:cBhvr>
                                        <p:cTn id="69" dur="20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circle(in)">
                                      <p:cBhvr>
                                        <p:cTn id="74"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12" grpId="0"/>
      <p:bldP spid="13" grpId="0"/>
      <p:bldP spid="14" grpId="0"/>
      <p:bldP spid="22" grpId="0"/>
      <p:bldP spid="23" grpId="0"/>
      <p:bldP spid="24"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5.jpg"/>
          <p:cNvPicPr>
            <a:picLocks noChangeAspect="1"/>
          </p:cNvPicPr>
          <p:nvPr/>
        </p:nvPicPr>
        <p:blipFill rotWithShape="1">
          <a:blip r:embed="rId3">
            <a:extLst>
              <a:ext uri="{28A0092B-C50C-407E-A947-70E740481C1C}">
                <a14:useLocalDpi xmlns:a14="http://schemas.microsoft.com/office/drawing/2010/main" val="0"/>
              </a:ext>
            </a:extLst>
          </a:blip>
          <a:srcRect l="9876" r="10124"/>
          <a:stretch/>
        </p:blipFill>
        <p:spPr>
          <a:xfrm>
            <a:off x="-1" y="0"/>
            <a:ext cx="9144001" cy="5143500"/>
          </a:xfrm>
          <a:prstGeom prst="rect">
            <a:avLst/>
          </a:prstGeom>
        </p:spPr>
      </p:pic>
      <p:sp>
        <p:nvSpPr>
          <p:cNvPr id="5" name="Rectangle 4"/>
          <p:cNvSpPr/>
          <p:nvPr/>
        </p:nvSpPr>
        <p:spPr>
          <a:xfrm>
            <a:off x="0" y="-17817"/>
            <a:ext cx="9165285" cy="517580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 name="Rectangle 7">
            <a:extLst>
              <a:ext uri="{FF2B5EF4-FFF2-40B4-BE49-F238E27FC236}">
                <a16:creationId xmlns="" xmlns:a16="http://schemas.microsoft.com/office/drawing/2014/main" id="{A929F5F0-02C6-404F-8431-109C925BE40E}"/>
              </a:ext>
            </a:extLst>
          </p:cNvPr>
          <p:cNvSpPr/>
          <p:nvPr/>
        </p:nvSpPr>
        <p:spPr>
          <a:xfrm>
            <a:off x="0" y="0"/>
            <a:ext cx="770965" cy="5143500"/>
          </a:xfrm>
          <a:prstGeom prst="rect">
            <a:avLst/>
          </a:prstGeom>
          <a:solidFill>
            <a:schemeClr val="tx1"/>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ZoneTexte 17">
            <a:extLst>
              <a:ext uri="{FF2B5EF4-FFF2-40B4-BE49-F238E27FC236}">
                <a16:creationId xmlns="" xmlns:a16="http://schemas.microsoft.com/office/drawing/2014/main" id="{C3772465-4C83-7549-B764-519EB10ADACE}"/>
              </a:ext>
            </a:extLst>
          </p:cNvPr>
          <p:cNvSpPr txBox="1"/>
          <p:nvPr/>
        </p:nvSpPr>
        <p:spPr>
          <a:xfrm rot="16200000">
            <a:off x="-2259193" y="2251722"/>
            <a:ext cx="5157342" cy="653897"/>
          </a:xfrm>
          <a:prstGeom prst="rect">
            <a:avLst/>
          </a:prstGeom>
          <a:noFill/>
        </p:spPr>
        <p:txBody>
          <a:bodyPr wrap="square" rtlCol="0" anchor="ctr">
            <a:spAutoFit/>
          </a:bodyPr>
          <a:lstStyle/>
          <a:p>
            <a:pPr algn="ctr">
              <a:lnSpc>
                <a:spcPct val="150000"/>
              </a:lnSpc>
              <a:spcBef>
                <a:spcPct val="0"/>
              </a:spcBef>
            </a:pPr>
            <a:r>
              <a:rPr lang="en-CA" altLang="fr-FR" sz="2800" dirty="0" smtClean="0">
                <a:solidFill>
                  <a:srgbClr val="7AC142"/>
                </a:solidFill>
                <a:latin typeface="Myriad Pro" panose="020B0503030403020204" pitchFamily="34" charset="0"/>
                <a:cs typeface="Myriad Pro"/>
              </a:rPr>
              <a:t>1994</a:t>
            </a:r>
            <a:endParaRPr lang="en-CA" altLang="fr-FR" sz="2800" dirty="0">
              <a:solidFill>
                <a:srgbClr val="7AC142"/>
              </a:solidFill>
              <a:latin typeface="Myriad Pro" panose="020B0503030403020204" pitchFamily="34" charset="0"/>
              <a:cs typeface="Myriad Pro"/>
            </a:endParaRPr>
          </a:p>
        </p:txBody>
      </p:sp>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1580" t="2661" r="3894" b="3611"/>
          <a:stretch/>
        </p:blipFill>
        <p:spPr>
          <a:xfrm>
            <a:off x="2596395" y="617160"/>
            <a:ext cx="4597637" cy="4495088"/>
          </a:xfrm>
          <a:prstGeom prst="rect">
            <a:avLst/>
          </a:prstGeom>
          <a:effectLst>
            <a:softEdge rad="0"/>
          </a:effectLst>
        </p:spPr>
      </p:pic>
      <p:sp>
        <p:nvSpPr>
          <p:cNvPr id="7" name="ZoneTexte 6"/>
          <p:cNvSpPr txBox="1"/>
          <p:nvPr/>
        </p:nvSpPr>
        <p:spPr>
          <a:xfrm>
            <a:off x="2656460" y="247828"/>
            <a:ext cx="4498791" cy="400110"/>
          </a:xfrm>
          <a:prstGeom prst="rect">
            <a:avLst/>
          </a:prstGeom>
          <a:noFill/>
        </p:spPr>
        <p:txBody>
          <a:bodyPr wrap="square" rtlCol="0">
            <a:spAutoFit/>
          </a:bodyPr>
          <a:lstStyle/>
          <a:p>
            <a:r>
              <a:rPr lang="fr-CA" sz="2000" b="1" dirty="0" smtClean="0">
                <a:latin typeface="Myriad Pro" panose="020B0503030403020204"/>
              </a:rPr>
              <a:t>First time I </a:t>
            </a:r>
            <a:r>
              <a:rPr lang="fr-CA" sz="2000" b="1" dirty="0" err="1" smtClean="0">
                <a:latin typeface="Myriad Pro" panose="020B0503030403020204"/>
              </a:rPr>
              <a:t>ever</a:t>
            </a:r>
            <a:r>
              <a:rPr lang="fr-CA" sz="2000" b="1" dirty="0" smtClean="0">
                <a:latin typeface="Myriad Pro" panose="020B0503030403020204"/>
              </a:rPr>
              <a:t> </a:t>
            </a:r>
            <a:r>
              <a:rPr lang="fr-CA" sz="2000" b="1" dirty="0" err="1" smtClean="0">
                <a:latin typeface="Myriad Pro" panose="020B0503030403020204"/>
              </a:rPr>
              <a:t>heard</a:t>
            </a:r>
            <a:r>
              <a:rPr lang="fr-CA" sz="2000" b="1" dirty="0" smtClean="0">
                <a:latin typeface="Myriad Pro" panose="020B0503030403020204"/>
              </a:rPr>
              <a:t> of the Internet…</a:t>
            </a:r>
            <a:endParaRPr lang="fr-CA" sz="2000" b="1" dirty="0">
              <a:latin typeface="Myriad Pro" panose="020B0503030403020204"/>
            </a:endParaRPr>
          </a:p>
        </p:txBody>
      </p:sp>
    </p:spTree>
    <p:extLst>
      <p:ext uri="{BB962C8B-B14F-4D97-AF65-F5344CB8AC3E}">
        <p14:creationId xmlns:p14="http://schemas.microsoft.com/office/powerpoint/2010/main" val="2146330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diffuseur3.jpg"/>
          <p:cNvPicPr>
            <a:picLocks noChangeAspect="1"/>
          </p:cNvPicPr>
          <p:nvPr/>
        </p:nvPicPr>
        <p:blipFill rotWithShape="1">
          <a:blip r:embed="rId3">
            <a:extLst>
              <a:ext uri="{28A0092B-C50C-407E-A947-70E740481C1C}">
                <a14:useLocalDpi xmlns:a14="http://schemas.microsoft.com/office/drawing/2010/main" val="0"/>
              </a:ext>
            </a:extLst>
          </a:blip>
          <a:srcRect l="24944" t="4305" r="22450"/>
          <a:stretch/>
        </p:blipFill>
        <p:spPr>
          <a:xfrm>
            <a:off x="-25753" y="0"/>
            <a:ext cx="9169753" cy="5157986"/>
          </a:xfrm>
          <a:prstGeom prst="rect">
            <a:avLst/>
          </a:prstGeom>
        </p:spPr>
      </p:pic>
      <p:sp>
        <p:nvSpPr>
          <p:cNvPr id="4" name="Rectangle 3"/>
          <p:cNvSpPr/>
          <p:nvPr/>
        </p:nvSpPr>
        <p:spPr>
          <a:xfrm>
            <a:off x="0" y="0"/>
            <a:ext cx="9165285" cy="5157986"/>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Picture 4"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39" name="ZoneTexte 3">
            <a:extLst>
              <a:ext uri="{FF2B5EF4-FFF2-40B4-BE49-F238E27FC236}">
                <a16:creationId xmlns="" xmlns:a16="http://schemas.microsoft.com/office/drawing/2014/main" id="{F1CAD2C6-5690-304E-95FA-F628307A5041}"/>
              </a:ext>
            </a:extLst>
          </p:cNvPr>
          <p:cNvSpPr txBox="1"/>
          <p:nvPr/>
        </p:nvSpPr>
        <p:spPr>
          <a:xfrm>
            <a:off x="-1335181" y="4226061"/>
            <a:ext cx="5642261" cy="369332"/>
          </a:xfrm>
          <a:prstGeom prst="rect">
            <a:avLst/>
          </a:prstGeom>
          <a:noFill/>
        </p:spPr>
        <p:txBody>
          <a:bodyPr wrap="square" rtlCol="0">
            <a:spAutoFit/>
          </a:bodyPr>
          <a:lstStyle/>
          <a:p>
            <a:pPr algn="ctr"/>
            <a:r>
              <a:rPr lang="en-CA" dirty="0" smtClean="0">
                <a:solidFill>
                  <a:schemeClr val="bg1"/>
                </a:solidFill>
                <a:latin typeface="Myriad Pro" panose="020B0503030403020204" pitchFamily="34" charset="0"/>
              </a:rPr>
              <a:t>My first job Interview…</a:t>
            </a:r>
            <a:endParaRPr lang="en-CA"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0177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55676.jpg"/>
          <p:cNvPicPr>
            <a:picLocks noChangeAspect="1"/>
          </p:cNvPicPr>
          <p:nvPr/>
        </p:nvPicPr>
        <p:blipFill rotWithShape="1">
          <a:blip r:embed="rId3">
            <a:extLst>
              <a:ext uri="{28A0092B-C50C-407E-A947-70E740481C1C}">
                <a14:useLocalDpi xmlns:a14="http://schemas.microsoft.com/office/drawing/2010/main" val="0"/>
              </a:ext>
            </a:extLst>
          </a:blip>
          <a:srcRect t="7639" b="7679"/>
          <a:stretch/>
        </p:blipFill>
        <p:spPr>
          <a:xfrm>
            <a:off x="0" y="0"/>
            <a:ext cx="9144000" cy="5143500"/>
          </a:xfrm>
          <a:prstGeom prst="rect">
            <a:avLst/>
          </a:prstGeom>
        </p:spPr>
      </p:pic>
      <p:sp>
        <p:nvSpPr>
          <p:cNvPr id="3" name="Rectangle 2"/>
          <p:cNvSpPr/>
          <p:nvPr/>
        </p:nvSpPr>
        <p:spPr>
          <a:xfrm>
            <a:off x="0" y="-1781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sp>
        <p:nvSpPr>
          <p:cNvPr id="7" name="Rectangle 6">
            <a:extLst>
              <a:ext uri="{FF2B5EF4-FFF2-40B4-BE49-F238E27FC236}">
                <a16:creationId xmlns="" xmlns:a16="http://schemas.microsoft.com/office/drawing/2014/main" id="{F36B2AAB-3785-664A-88EA-6A38E143A8B2}"/>
              </a:ext>
            </a:extLst>
          </p:cNvPr>
          <p:cNvSpPr/>
          <p:nvPr/>
        </p:nvSpPr>
        <p:spPr>
          <a:xfrm>
            <a:off x="1186250" y="432939"/>
            <a:ext cx="6755026" cy="4274288"/>
          </a:xfrm>
          <a:prstGeom prst="rect">
            <a:avLst/>
          </a:prstGeom>
          <a:solidFill>
            <a:schemeClr val="tx1">
              <a:alpha val="7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96171" y="2143542"/>
            <a:ext cx="2551661" cy="923330"/>
          </a:xfrm>
          <a:prstGeom prst="rect">
            <a:avLst/>
          </a:prstGeom>
          <a:noFill/>
        </p:spPr>
        <p:txBody>
          <a:bodyPr wrap="none" lIns="91440" tIns="45720" rIns="91440" bIns="45720">
            <a:spAutoFit/>
          </a:bodyPr>
          <a:lstStyle/>
          <a:p>
            <a:pPr algn="ctr"/>
            <a:r>
              <a:rPr lang="fr-FR" sz="5400" b="1" cap="none" spc="0" dirty="0" smtClean="0">
                <a:ln w="22225">
                  <a:solidFill>
                    <a:schemeClr val="accent2"/>
                  </a:solidFill>
                  <a:prstDash val="solid"/>
                </a:ln>
                <a:solidFill>
                  <a:schemeClr val="accent2">
                    <a:lumMod val="40000"/>
                    <a:lumOff val="60000"/>
                  </a:schemeClr>
                </a:solidFill>
                <a:effectLst/>
              </a:rPr>
              <a:t>Web 2.0</a:t>
            </a:r>
            <a:endParaRPr lang="fr-F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503122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useur_hom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7657"/>
            <a:ext cx="9165285" cy="5175803"/>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3" descr="Fibrenoire_logo_fondnoi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9360" y="4785248"/>
            <a:ext cx="1452880" cy="261732"/>
          </a:xfrm>
          <a:prstGeom prst="rect">
            <a:avLst/>
          </a:prstGeom>
        </p:spPr>
      </p:pic>
      <p:pic>
        <p:nvPicPr>
          <p:cNvPr id="5" name="Picture 4"/>
          <p:cNvPicPr>
            <a:picLocks noChangeAspect="1"/>
          </p:cNvPicPr>
          <p:nvPr/>
        </p:nvPicPr>
        <p:blipFill>
          <a:blip r:embed="rId5"/>
          <a:stretch>
            <a:fillRect/>
          </a:stretch>
        </p:blipFill>
        <p:spPr>
          <a:xfrm>
            <a:off x="4394200" y="2400300"/>
            <a:ext cx="342900" cy="342900"/>
          </a:xfrm>
          <a:prstGeom prst="rect">
            <a:avLst/>
          </a:prstGeom>
        </p:spPr>
      </p:pic>
      <p:pic>
        <p:nvPicPr>
          <p:cNvPr id="6" name="Picture 5"/>
          <p:cNvPicPr>
            <a:picLocks noChangeAspect="1"/>
          </p:cNvPicPr>
          <p:nvPr/>
        </p:nvPicPr>
        <p:blipFill>
          <a:blip r:embed="rId5"/>
          <a:stretch>
            <a:fillRect/>
          </a:stretch>
        </p:blipFill>
        <p:spPr>
          <a:xfrm>
            <a:off x="4394200" y="2400300"/>
            <a:ext cx="342900" cy="342900"/>
          </a:xfrm>
          <a:prstGeom prst="rect">
            <a:avLst/>
          </a:prstGeom>
        </p:spPr>
      </p:pic>
      <p:sp>
        <p:nvSpPr>
          <p:cNvPr id="7" name="ZoneTexte 6"/>
          <p:cNvSpPr txBox="1"/>
          <p:nvPr/>
        </p:nvSpPr>
        <p:spPr>
          <a:xfrm>
            <a:off x="3384134" y="2400300"/>
            <a:ext cx="4623274" cy="1200329"/>
          </a:xfrm>
          <a:prstGeom prst="rect">
            <a:avLst/>
          </a:prstGeom>
          <a:noFill/>
        </p:spPr>
        <p:txBody>
          <a:bodyPr wrap="square" rtlCol="0">
            <a:spAutoFit/>
          </a:bodyPr>
          <a:lstStyle/>
          <a:p>
            <a:r>
              <a:rPr lang="en-US" dirty="0">
                <a:solidFill>
                  <a:schemeClr val="bg1"/>
                </a:solidFill>
                <a:latin typeface="Myriad Pro"/>
              </a:rPr>
              <a:t>A social networking site is an online platform that allows users to create a public profile and interact with other users on the website.</a:t>
            </a:r>
            <a:endParaRPr lang="fr-CA" dirty="0">
              <a:solidFill>
                <a:schemeClr val="bg1"/>
              </a:solidFill>
              <a:latin typeface="Myriad Pro"/>
            </a:endParaRPr>
          </a:p>
        </p:txBody>
      </p:sp>
      <p:sp>
        <p:nvSpPr>
          <p:cNvPr id="8" name="ZoneTexte 7"/>
          <p:cNvSpPr txBox="1"/>
          <p:nvPr/>
        </p:nvSpPr>
        <p:spPr>
          <a:xfrm>
            <a:off x="922946" y="499339"/>
            <a:ext cx="5657316" cy="1200329"/>
          </a:xfrm>
          <a:prstGeom prst="rect">
            <a:avLst/>
          </a:prstGeom>
          <a:noFill/>
        </p:spPr>
        <p:txBody>
          <a:bodyPr wrap="square" rtlCol="0">
            <a:spAutoFit/>
          </a:bodyPr>
          <a:lstStyle/>
          <a:p>
            <a:r>
              <a:rPr lang="fr-CA" sz="3600" dirty="0" smtClean="0">
                <a:solidFill>
                  <a:schemeClr val="bg1"/>
                </a:solidFill>
                <a:latin typeface="Myriad Pro"/>
              </a:rPr>
              <a:t>The Social Networking ERA</a:t>
            </a:r>
            <a:endParaRPr lang="fr-CA" sz="3600" dirty="0">
              <a:solidFill>
                <a:schemeClr val="bg1"/>
              </a:solidFill>
              <a:latin typeface="Myriad Pro"/>
            </a:endParaRPr>
          </a:p>
        </p:txBody>
      </p:sp>
      <p:sp>
        <p:nvSpPr>
          <p:cNvPr id="10" name="ZoneTexte 9"/>
          <p:cNvSpPr txBox="1"/>
          <p:nvPr/>
        </p:nvSpPr>
        <p:spPr>
          <a:xfrm>
            <a:off x="2391279" y="1649225"/>
            <a:ext cx="4691642" cy="954107"/>
          </a:xfrm>
          <a:prstGeom prst="rect">
            <a:avLst/>
          </a:prstGeom>
          <a:noFill/>
        </p:spPr>
        <p:txBody>
          <a:bodyPr wrap="square" rtlCol="0">
            <a:spAutoFit/>
          </a:bodyPr>
          <a:lstStyle/>
          <a:p>
            <a:r>
              <a:rPr lang="fr-CA" sz="2800" dirty="0" err="1" smtClean="0">
                <a:solidFill>
                  <a:schemeClr val="bg1"/>
                </a:solidFill>
                <a:latin typeface="Myriad Pro"/>
              </a:rPr>
              <a:t>What</a:t>
            </a:r>
            <a:r>
              <a:rPr lang="fr-CA" sz="2800" dirty="0" smtClean="0">
                <a:solidFill>
                  <a:schemeClr val="bg1"/>
                </a:solidFill>
                <a:latin typeface="Myriad Pro"/>
              </a:rPr>
              <a:t> </a:t>
            </a:r>
            <a:r>
              <a:rPr lang="fr-CA" sz="2800" dirty="0" err="1" smtClean="0">
                <a:solidFill>
                  <a:schemeClr val="bg1"/>
                </a:solidFill>
                <a:latin typeface="Myriad Pro"/>
              </a:rPr>
              <a:t>is</a:t>
            </a:r>
            <a:r>
              <a:rPr lang="fr-CA" sz="2800" dirty="0" smtClean="0">
                <a:solidFill>
                  <a:schemeClr val="bg1"/>
                </a:solidFill>
                <a:latin typeface="Myriad Pro"/>
              </a:rPr>
              <a:t> a Social Network site?</a:t>
            </a:r>
            <a:endParaRPr lang="fr-CA" sz="2800" dirty="0">
              <a:solidFill>
                <a:schemeClr val="bg1"/>
              </a:solidFill>
              <a:latin typeface="Myriad Pro"/>
            </a:endParaRPr>
          </a:p>
        </p:txBody>
      </p:sp>
    </p:spTree>
    <p:extLst>
      <p:ext uri="{BB962C8B-B14F-4D97-AF65-F5344CB8AC3E}">
        <p14:creationId xmlns:p14="http://schemas.microsoft.com/office/powerpoint/2010/main" val="3185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19181</TotalTime>
  <Words>1341</Words>
  <Application>Microsoft Office PowerPoint</Application>
  <PresentationFormat>Affichage à l'écran (16:9)</PresentationFormat>
  <Paragraphs>163</Paragraphs>
  <Slides>30</Slides>
  <Notes>29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Arial Black</vt:lpstr>
      <vt:lpstr>Calibri</vt:lpstr>
      <vt:lpstr>Myriad Pro</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Ruby Najjar</dc:creator>
  <cp:lastModifiedBy>Stevens</cp:lastModifiedBy>
  <cp:revision>221</cp:revision>
  <dcterms:created xsi:type="dcterms:W3CDTF">2016-10-24T18:21:34Z</dcterms:created>
  <dcterms:modified xsi:type="dcterms:W3CDTF">2018-06-07T15:01:10Z</dcterms:modified>
</cp:coreProperties>
</file>